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heme/themeOverride1.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heme/themeOverride2.xml" ContentType="application/vnd.openxmlformats-officedocument.themeOverr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34" r:id="rId1"/>
  </p:sldMasterIdLst>
  <p:notesMasterIdLst>
    <p:notesMasterId r:id="rId73"/>
  </p:notesMasterIdLst>
  <p:sldIdLst>
    <p:sldId id="256" r:id="rId2"/>
    <p:sldId id="257" r:id="rId3"/>
    <p:sldId id="258" r:id="rId4"/>
    <p:sldId id="315" r:id="rId5"/>
    <p:sldId id="259" r:id="rId6"/>
    <p:sldId id="260" r:id="rId7"/>
    <p:sldId id="261" r:id="rId8"/>
    <p:sldId id="262" r:id="rId9"/>
    <p:sldId id="326" r:id="rId10"/>
    <p:sldId id="316" r:id="rId11"/>
    <p:sldId id="264" r:id="rId12"/>
    <p:sldId id="265" r:id="rId13"/>
    <p:sldId id="266" r:id="rId14"/>
    <p:sldId id="267" r:id="rId15"/>
    <p:sldId id="319" r:id="rId16"/>
    <p:sldId id="268" r:id="rId17"/>
    <p:sldId id="317" r:id="rId18"/>
    <p:sldId id="271" r:id="rId19"/>
    <p:sldId id="318" r:id="rId20"/>
    <p:sldId id="272" r:id="rId21"/>
    <p:sldId id="273" r:id="rId22"/>
    <p:sldId id="274" r:id="rId23"/>
    <p:sldId id="321"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322" r:id="rId47"/>
    <p:sldId id="299" r:id="rId48"/>
    <p:sldId id="327" r:id="rId49"/>
    <p:sldId id="328" r:id="rId50"/>
    <p:sldId id="330" r:id="rId51"/>
    <p:sldId id="331" r:id="rId52"/>
    <p:sldId id="332" r:id="rId53"/>
    <p:sldId id="334" r:id="rId54"/>
    <p:sldId id="336" r:id="rId55"/>
    <p:sldId id="300" r:id="rId56"/>
    <p:sldId id="301" r:id="rId57"/>
    <p:sldId id="302" r:id="rId58"/>
    <p:sldId id="337" r:id="rId59"/>
    <p:sldId id="338" r:id="rId60"/>
    <p:sldId id="303" r:id="rId61"/>
    <p:sldId id="304" r:id="rId62"/>
    <p:sldId id="305" r:id="rId63"/>
    <p:sldId id="323" r:id="rId64"/>
    <p:sldId id="307" r:id="rId65"/>
    <p:sldId id="324" r:id="rId66"/>
    <p:sldId id="309" r:id="rId67"/>
    <p:sldId id="310" r:id="rId68"/>
    <p:sldId id="311" r:id="rId69"/>
    <p:sldId id="312" r:id="rId70"/>
    <p:sldId id="313" r:id="rId71"/>
    <p:sldId id="314" r:id="rId7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clrMode="gray"/>
  <p:clrMru>
    <a:srgbClr val="DA3B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370" autoAdjust="0"/>
  </p:normalViewPr>
  <p:slideViewPr>
    <p:cSldViewPr snapToGrid="0" snapToObjects="1">
      <p:cViewPr varScale="1">
        <p:scale>
          <a:sx n="142" d="100"/>
          <a:sy n="142" d="100"/>
        </p:scale>
        <p:origin x="-1856"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41" d="100"/>
          <a:sy n="141" d="100"/>
        </p:scale>
        <p:origin x="-405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7" name="PlaceHolder 1"/>
          <p:cNvSpPr>
            <a:spLocks noGrp="1"/>
          </p:cNvSpPr>
          <p:nvPr>
            <p:ph type="body"/>
          </p:nvPr>
        </p:nvSpPr>
        <p:spPr>
          <a:xfrm>
            <a:off x="777240" y="4777560"/>
            <a:ext cx="6217560" cy="4525920"/>
          </a:xfrm>
          <a:prstGeom prst="rect">
            <a:avLst/>
          </a:prstGeom>
        </p:spPr>
        <p:txBody>
          <a:bodyPr lIns="0" tIns="0" rIns="0" bIns="0"/>
          <a:lstStyle/>
          <a:p>
            <a:r>
              <a:rPr lang="en-US" sz="2000" spc="-1">
                <a:latin typeface="Arial"/>
              </a:rPr>
              <a:t>Click to edit the notes format</a:t>
            </a:r>
            <a:endParaRPr/>
          </a:p>
        </p:txBody>
      </p:sp>
      <p:sp>
        <p:nvSpPr>
          <p:cNvPr id="268" name="PlaceHolder 2"/>
          <p:cNvSpPr>
            <a:spLocks noGrp="1"/>
          </p:cNvSpPr>
          <p:nvPr>
            <p:ph type="hdr"/>
          </p:nvPr>
        </p:nvSpPr>
        <p:spPr>
          <a:xfrm>
            <a:off x="0" y="0"/>
            <a:ext cx="3372840" cy="502560"/>
          </a:xfrm>
          <a:prstGeom prst="rect">
            <a:avLst/>
          </a:prstGeom>
        </p:spPr>
        <p:txBody>
          <a:bodyPr lIns="0" tIns="0" rIns="0" bIns="0"/>
          <a:lstStyle/>
          <a:p>
            <a:r>
              <a:rPr lang="en-US" sz="1400" spc="-1">
                <a:latin typeface="Times New Roman"/>
              </a:rPr>
              <a:t>&lt;header&gt;</a:t>
            </a:r>
            <a:endParaRPr/>
          </a:p>
        </p:txBody>
      </p:sp>
      <p:sp>
        <p:nvSpPr>
          <p:cNvPr id="269" name="PlaceHolder 3"/>
          <p:cNvSpPr>
            <a:spLocks noGrp="1"/>
          </p:cNvSpPr>
          <p:nvPr>
            <p:ph type="dt"/>
          </p:nvPr>
        </p:nvSpPr>
        <p:spPr>
          <a:xfrm>
            <a:off x="4399200" y="0"/>
            <a:ext cx="3372840" cy="502560"/>
          </a:xfrm>
          <a:prstGeom prst="rect">
            <a:avLst/>
          </a:prstGeom>
        </p:spPr>
        <p:txBody>
          <a:bodyPr lIns="0" tIns="0" rIns="0" bIns="0"/>
          <a:lstStyle/>
          <a:p>
            <a:pPr algn="r"/>
            <a:r>
              <a:rPr lang="en-US" sz="1400" spc="-1">
                <a:latin typeface="Times New Roman"/>
              </a:rPr>
              <a:t>&lt;date/time&gt;</a:t>
            </a:r>
            <a:endParaRPr/>
          </a:p>
        </p:txBody>
      </p:sp>
      <p:sp>
        <p:nvSpPr>
          <p:cNvPr id="270" name="PlaceHolder 4"/>
          <p:cNvSpPr>
            <a:spLocks noGrp="1"/>
          </p:cNvSpPr>
          <p:nvPr>
            <p:ph type="ftr"/>
          </p:nvPr>
        </p:nvSpPr>
        <p:spPr>
          <a:xfrm>
            <a:off x="0" y="9555480"/>
            <a:ext cx="3372840" cy="502560"/>
          </a:xfrm>
          <a:prstGeom prst="rect">
            <a:avLst/>
          </a:prstGeom>
        </p:spPr>
        <p:txBody>
          <a:bodyPr lIns="0" tIns="0" rIns="0" bIns="0" anchor="b"/>
          <a:lstStyle/>
          <a:p>
            <a:r>
              <a:rPr lang="en-US" sz="1400" spc="-1">
                <a:latin typeface="Times New Roman"/>
              </a:rPr>
              <a:t>&lt;footer&gt;</a:t>
            </a:r>
            <a:endParaRPr/>
          </a:p>
        </p:txBody>
      </p:sp>
      <p:sp>
        <p:nvSpPr>
          <p:cNvPr id="271" name="PlaceHolder 5"/>
          <p:cNvSpPr>
            <a:spLocks noGrp="1"/>
          </p:cNvSpPr>
          <p:nvPr>
            <p:ph type="sldNum"/>
          </p:nvPr>
        </p:nvSpPr>
        <p:spPr>
          <a:xfrm>
            <a:off x="4399200" y="9555480"/>
            <a:ext cx="3372840" cy="502560"/>
          </a:xfrm>
          <a:prstGeom prst="rect">
            <a:avLst/>
          </a:prstGeom>
        </p:spPr>
        <p:txBody>
          <a:bodyPr lIns="0" tIns="0" rIns="0" bIns="0" anchor="b"/>
          <a:lstStyle/>
          <a:p>
            <a:pPr algn="r"/>
            <a:fld id="{9D7A8A56-D18B-4586-830E-21A22EC6DF0D}" type="slidenum">
              <a:rPr lang="en-US" sz="1400" spc="-1">
                <a:latin typeface="Times New Roman"/>
              </a:rPr>
              <a:t>‹#›</a:t>
            </a:fld>
            <a:endParaRPr/>
          </a:p>
        </p:txBody>
      </p:sp>
    </p:spTree>
    <p:extLst>
      <p:ext uri="{BB962C8B-B14F-4D97-AF65-F5344CB8AC3E}">
        <p14:creationId xmlns:p14="http://schemas.microsoft.com/office/powerpoint/2010/main" val="243606937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2000" strike="noStrike" spc="-1">
                <a:uFill>
                  <a:solidFill>
                    <a:srgbClr val="FFFFFF"/>
                  </a:solidFill>
                </a:uFill>
                <a:latin typeface="Times New Roman"/>
                <a:ea typeface="ＭＳ Ｐゴシック"/>
              </a:rPr>
              <a:t>“Operating Systems: Internal and Design Principles”, 8/e, by William Stallings, Chapter 1 “Computer System Overview”.</a:t>
            </a:r>
            <a:endParaRPr/>
          </a:p>
          <a:p>
            <a:pPr>
              <a:lnSpc>
                <a:spcPct val="100000"/>
              </a:lnSpc>
            </a:pPr>
            <a:endParaRPr/>
          </a:p>
        </p:txBody>
      </p:sp>
      <p:sp>
        <p:nvSpPr>
          <p:cNvPr id="392" name="TextShape 2"/>
          <p:cNvSpPr txBox="1"/>
          <p:nvPr/>
        </p:nvSpPr>
        <p:spPr>
          <a:xfrm>
            <a:off x="3884760" y="8685360"/>
            <a:ext cx="2971440" cy="456840"/>
          </a:xfrm>
          <a:prstGeom prst="rect">
            <a:avLst/>
          </a:prstGeom>
          <a:noFill/>
          <a:ln>
            <a:noFill/>
          </a:ln>
        </p:spPr>
        <p:txBody>
          <a:bodyPr anchor="b"/>
          <a:lstStyle/>
          <a:p>
            <a:pPr algn="r">
              <a:lnSpc>
                <a:spcPct val="100000"/>
              </a:lnSpc>
            </a:pPr>
            <a:fld id="{B08E404A-A147-4290-840D-C251A4136488}" type="slidenum">
              <a:rPr lang="en-US" sz="1200" strike="noStrike" spc="-1">
                <a:solidFill>
                  <a:srgbClr val="000000"/>
                </a:solidFill>
                <a:uFill>
                  <a:solidFill>
                    <a:srgbClr val="FFFFFF"/>
                  </a:solidFill>
                </a:uFill>
                <a:latin typeface="+mn-lt"/>
                <a:ea typeface="+mn-ea"/>
              </a:rP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The hardware revolution that brought about desktop and handheld computing was the invention of the microprocessor, which contained a processor on a single chip. Though originally much slower than multichip processors, microprocessors have continually evolved to the point that they are now much faster for most computations due to the physics involved in moving information around in sub-nanosecond timeframes.</a:t>
            </a:r>
            <a:endParaRPr/>
          </a:p>
          <a:p>
            <a:endParaRPr/>
          </a:p>
          <a:p>
            <a:r>
              <a:rPr lang="en-US" sz="1200" strike="noStrike" spc="-1">
                <a:solidFill>
                  <a:srgbClr val="000000"/>
                </a:solidFill>
                <a:uFill>
                  <a:solidFill>
                    <a:srgbClr val="FFFFFF"/>
                  </a:solidFill>
                </a:uFill>
                <a:latin typeface="+mn-lt"/>
                <a:ea typeface="+mn-ea"/>
              </a:rPr>
              <a:t>Not only have microprocessors become the fastest general purpose processors available, they are now multiprocessors; each chip (called a socket) contains multiple processors (called cores), each with multiple levels of large memory caches, and multiple logical processors sharing the execution units of each core. As of 2010, it is not unusual for even a laptop to have 2 or 4 cores, each with 2 hardware threads, for a total of 4 or 8 logical processors.</a:t>
            </a:r>
            <a:endParaRPr/>
          </a:p>
          <a:p>
            <a:endParaRPr/>
          </a:p>
          <a:p>
            <a:endParaRPr/>
          </a:p>
          <a:p>
            <a:endParaRPr/>
          </a:p>
        </p:txBody>
      </p:sp>
      <p:sp>
        <p:nvSpPr>
          <p:cNvPr id="408" name="TextShape 2"/>
          <p:cNvSpPr txBox="1"/>
          <p:nvPr/>
        </p:nvSpPr>
        <p:spPr>
          <a:xfrm>
            <a:off x="3884760" y="8685360"/>
            <a:ext cx="2971440" cy="456840"/>
          </a:xfrm>
          <a:prstGeom prst="rect">
            <a:avLst/>
          </a:prstGeom>
          <a:noFill/>
          <a:ln>
            <a:noFill/>
          </a:ln>
        </p:spPr>
        <p:txBody>
          <a:bodyPr anchor="b"/>
          <a:lstStyle/>
          <a:p>
            <a:pPr algn="r">
              <a:lnSpc>
                <a:spcPct val="100000"/>
              </a:lnSpc>
            </a:pPr>
            <a:fld id="{DC6F9253-8678-4A28-96A9-2E215A98E2B0}" type="slidenum">
              <a:rPr lang="en-US" sz="1200" strike="noStrike" spc="-1">
                <a:solidFill>
                  <a:srgbClr val="000000"/>
                </a:solidFill>
                <a:uFill>
                  <a:solidFill>
                    <a:srgbClr val="FFFFFF"/>
                  </a:solidFill>
                </a:uFill>
                <a:latin typeface="+mn-lt"/>
                <a:ea typeface="+mn-ea"/>
              </a:rP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Although processors provide very good performance for most forms of computing, there is increasing demand for numerical computation. Graphical Processing Units (GPUs) provide efficient computation on arrays of data using Single-Instruction Multiple Data (SIMD) techniques pioneered in supercomputers. GPUs are no longer used just for rendering advanced graphics, but they are also used for general numerical processing, such as physics simulations for games or computations on large spreadsheets. Simultaneously, the CPUs themselves are gaining the capability of operating on arrays of data—with increasingly powerful vector units integrated into the processor architecture of the x86 and AMD64 families. Processors and GPUs are not the end of the computational story for the modern PC. </a:t>
            </a:r>
            <a:endParaRPr/>
          </a:p>
          <a:p>
            <a:endParaRPr/>
          </a:p>
          <a:p>
            <a:endParaRPr/>
          </a:p>
        </p:txBody>
      </p:sp>
      <p:sp>
        <p:nvSpPr>
          <p:cNvPr id="410" name="TextShape 2"/>
          <p:cNvSpPr txBox="1"/>
          <p:nvPr/>
        </p:nvSpPr>
        <p:spPr>
          <a:xfrm>
            <a:off x="3884760" y="8685360"/>
            <a:ext cx="2971440" cy="456840"/>
          </a:xfrm>
          <a:prstGeom prst="rect">
            <a:avLst/>
          </a:prstGeom>
          <a:noFill/>
          <a:ln>
            <a:noFill/>
          </a:ln>
        </p:spPr>
        <p:txBody>
          <a:bodyPr anchor="b"/>
          <a:lstStyle/>
          <a:p>
            <a:pPr algn="r">
              <a:lnSpc>
                <a:spcPct val="100000"/>
              </a:lnSpc>
            </a:pPr>
            <a:fld id="{D39468F2-3B9B-47E1-BF2B-AFED6BF29880}" type="slidenum">
              <a:rPr lang="en-US" sz="1200" strike="noStrike" spc="-1">
                <a:solidFill>
                  <a:srgbClr val="000000"/>
                </a:solidFill>
                <a:uFill>
                  <a:solidFill>
                    <a:srgbClr val="FFFFFF"/>
                  </a:solidFill>
                </a:uFill>
                <a:latin typeface="+mn-lt"/>
                <a:ea typeface="+mn-ea"/>
              </a:rPr>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Digital Signal Processors (DSPs) are also present, for dealing with streaming signals—such as audio or video. DSPs used to be embedded in I/O devices, like modems, but they are now becoming first-class computational devices, especially in handhelds. Other specialized computational devices (fixed function units) co-exist with the CPU to support other standard computations, such as encoding/decoding speech and video (codecs), or providing support for encryption and security.</a:t>
            </a:r>
            <a:endParaRPr/>
          </a:p>
          <a:p>
            <a:endParaRPr/>
          </a:p>
          <a:p>
            <a:endParaRPr/>
          </a:p>
        </p:txBody>
      </p:sp>
      <p:sp>
        <p:nvSpPr>
          <p:cNvPr id="412" name="TextShape 2"/>
          <p:cNvSpPr txBox="1"/>
          <p:nvPr/>
        </p:nvSpPr>
        <p:spPr>
          <a:xfrm>
            <a:off x="3884760" y="8685360"/>
            <a:ext cx="2971440" cy="456840"/>
          </a:xfrm>
          <a:prstGeom prst="rect">
            <a:avLst/>
          </a:prstGeom>
          <a:noFill/>
          <a:ln>
            <a:noFill/>
          </a:ln>
        </p:spPr>
        <p:txBody>
          <a:bodyPr anchor="b"/>
          <a:lstStyle/>
          <a:p>
            <a:pPr algn="r">
              <a:lnSpc>
                <a:spcPct val="100000"/>
              </a:lnSpc>
            </a:pPr>
            <a:fld id="{A51939C9-A88E-4785-AD21-7C2AF08E90F8}" type="slidenum">
              <a:rPr lang="en-US" sz="1200" strike="noStrike" spc="-1">
                <a:solidFill>
                  <a:srgbClr val="000000"/>
                </a:solidFill>
                <a:uFill>
                  <a:solidFill>
                    <a:srgbClr val="FFFFFF"/>
                  </a:solidFill>
                </a:uFill>
                <a:latin typeface="+mn-lt"/>
                <a:ea typeface="+mn-ea"/>
              </a:rPr>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1200" strike="noStrike" spc="-1">
                <a:solidFill>
                  <a:srgbClr val="000000"/>
                </a:solidFill>
                <a:uFill>
                  <a:solidFill>
                    <a:srgbClr val="FFFFFF"/>
                  </a:solidFill>
                </a:uFill>
                <a:latin typeface="+mn-lt"/>
                <a:ea typeface="+mn-ea"/>
              </a:rPr>
              <a:t>To satisfy the requirements of handheld devices, the classic microprocessor is giving way to the System on a Chip (SoC), where not just the CPUs and caches are on the same chip, but also many of the other components of the system, such as DSPs, GPUs, I/O devices (such as radios and codecs), and main memory.</a:t>
            </a:r>
            <a:endParaRPr/>
          </a:p>
          <a:p>
            <a:pPr>
              <a:lnSpc>
                <a:spcPct val="100000"/>
              </a:lnSpc>
            </a:pPr>
            <a:endParaRPr/>
          </a:p>
        </p:txBody>
      </p:sp>
      <p:sp>
        <p:nvSpPr>
          <p:cNvPr id="414" name="TextShape 2"/>
          <p:cNvSpPr txBox="1"/>
          <p:nvPr/>
        </p:nvSpPr>
        <p:spPr>
          <a:xfrm>
            <a:off x="3884760" y="8685360"/>
            <a:ext cx="2971440" cy="456840"/>
          </a:xfrm>
          <a:prstGeom prst="rect">
            <a:avLst/>
          </a:prstGeom>
          <a:noFill/>
          <a:ln>
            <a:noFill/>
          </a:ln>
        </p:spPr>
        <p:txBody>
          <a:bodyPr anchor="b"/>
          <a:lstStyle/>
          <a:p>
            <a:pPr algn="r">
              <a:lnSpc>
                <a:spcPct val="100000"/>
              </a:lnSpc>
            </a:pPr>
            <a:fld id="{B2097F47-B759-4BEC-9E0E-F06186AF338E}" type="slidenum">
              <a:rPr lang="en-US" sz="1200" strike="noStrike" spc="-1">
                <a:solidFill>
                  <a:srgbClr val="000000"/>
                </a:solidFill>
                <a:uFill>
                  <a:solidFill>
                    <a:srgbClr val="FFFFFF"/>
                  </a:solidFill>
                </a:uFill>
                <a:latin typeface="+mn-lt"/>
                <a:ea typeface="+mn-ea"/>
              </a:rP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1200" strike="noStrike" spc="-1">
                <a:solidFill>
                  <a:srgbClr val="000000"/>
                </a:solidFill>
                <a:uFill>
                  <a:solidFill>
                    <a:srgbClr val="FFFFFF"/>
                  </a:solidFill>
                </a:uFill>
                <a:latin typeface="+mn-lt"/>
                <a:ea typeface="+mn-ea"/>
              </a:rPr>
              <a:t>To satisfy the requirements of handheld devices, the classic microprocessor is giving way to the System on a Chip (SoC), where not just the CPUs and caches are on the same chip, but also many of the other components of the system, such as DSPs, GPUs, I/O devices (such as radios and codecs), and main memory.</a:t>
            </a:r>
            <a:endParaRPr/>
          </a:p>
          <a:p>
            <a:pPr>
              <a:lnSpc>
                <a:spcPct val="100000"/>
              </a:lnSpc>
            </a:pPr>
            <a:endParaRPr/>
          </a:p>
        </p:txBody>
      </p:sp>
      <p:sp>
        <p:nvSpPr>
          <p:cNvPr id="414" name="TextShape 2"/>
          <p:cNvSpPr txBox="1"/>
          <p:nvPr/>
        </p:nvSpPr>
        <p:spPr>
          <a:xfrm>
            <a:off x="3884760" y="8685360"/>
            <a:ext cx="2971440" cy="456840"/>
          </a:xfrm>
          <a:prstGeom prst="rect">
            <a:avLst/>
          </a:prstGeom>
          <a:noFill/>
          <a:ln>
            <a:noFill/>
          </a:ln>
        </p:spPr>
        <p:txBody>
          <a:bodyPr anchor="b"/>
          <a:lstStyle/>
          <a:p>
            <a:pPr algn="r">
              <a:lnSpc>
                <a:spcPct val="100000"/>
              </a:lnSpc>
            </a:pPr>
            <a:fld id="{B2097F47-B759-4BEC-9E0E-F06186AF338E}" type="slidenum">
              <a:rPr lang="en-US" sz="1200" strike="noStrike" spc="-1">
                <a:solidFill>
                  <a:srgbClr val="000000"/>
                </a:solidFill>
                <a:uFill>
                  <a:solidFill>
                    <a:srgbClr val="FFFFFF"/>
                  </a:solidFill>
                </a:uFill>
                <a:latin typeface="+mn-lt"/>
                <a:ea typeface="+mn-ea"/>
              </a:rP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 program to be executed by a processor consists of a set of instructions stored in memory. In its simplest form, instruction processing consists of two steps: The processor reads ( </a:t>
            </a:r>
            <a:r>
              <a:rPr lang="en-US" sz="1200" i="1" strike="noStrike" spc="-1">
                <a:solidFill>
                  <a:srgbClr val="000000"/>
                </a:solidFill>
                <a:uFill>
                  <a:solidFill>
                    <a:srgbClr val="FFFFFF"/>
                  </a:solidFill>
                </a:uFill>
                <a:latin typeface="+mn-lt"/>
                <a:ea typeface="+mn-ea"/>
              </a:rPr>
              <a:t>fetches ) instructions from memory one at a time and executes each </a:t>
            </a:r>
            <a:r>
              <a:rPr lang="en-US" sz="1200" strike="noStrike" spc="-1">
                <a:solidFill>
                  <a:srgbClr val="000000"/>
                </a:solidFill>
                <a:uFill>
                  <a:solidFill>
                    <a:srgbClr val="FFFFFF"/>
                  </a:solidFill>
                </a:uFill>
                <a:latin typeface="+mn-lt"/>
                <a:ea typeface="+mn-ea"/>
              </a:rPr>
              <a:t>instruction. Program execution consists of repeating the process of instruction fetch and instruction execution. Instruction execution may involve several operations and depends on the nature of the instruction.</a:t>
            </a:r>
            <a:endParaRPr/>
          </a:p>
        </p:txBody>
      </p:sp>
      <p:sp>
        <p:nvSpPr>
          <p:cNvPr id="416" name="TextShape 2"/>
          <p:cNvSpPr txBox="1"/>
          <p:nvPr/>
        </p:nvSpPr>
        <p:spPr>
          <a:xfrm>
            <a:off x="3884760" y="8685360"/>
            <a:ext cx="2971440" cy="456840"/>
          </a:xfrm>
          <a:prstGeom prst="rect">
            <a:avLst/>
          </a:prstGeom>
          <a:noFill/>
          <a:ln>
            <a:noFill/>
          </a:ln>
        </p:spPr>
        <p:txBody>
          <a:bodyPr anchor="b"/>
          <a:lstStyle/>
          <a:p>
            <a:pPr algn="r">
              <a:lnSpc>
                <a:spcPct val="100000"/>
              </a:lnSpc>
            </a:pPr>
            <a:fld id="{B4CA7B41-6D79-419A-91CD-D030E9F069FF}" type="slidenum">
              <a:rPr lang="en-US" sz="1200" strike="noStrike" spc="-1">
                <a:solidFill>
                  <a:srgbClr val="000000"/>
                </a:solidFill>
                <a:uFill>
                  <a:solidFill>
                    <a:srgbClr val="FFFFFF"/>
                  </a:solidFill>
                </a:uFill>
                <a:latin typeface="+mn-lt"/>
                <a:ea typeface="+mn-ea"/>
              </a:rPr>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 program to be executed by a processor consists of a set of instructions stored in memory. In its simplest form, instruction processing consists of two steps: The processor reads ( </a:t>
            </a:r>
            <a:r>
              <a:rPr lang="en-US" sz="1200" i="1" strike="noStrike" spc="-1">
                <a:solidFill>
                  <a:srgbClr val="000000"/>
                </a:solidFill>
                <a:uFill>
                  <a:solidFill>
                    <a:srgbClr val="FFFFFF"/>
                  </a:solidFill>
                </a:uFill>
                <a:latin typeface="+mn-lt"/>
                <a:ea typeface="+mn-ea"/>
              </a:rPr>
              <a:t>fetches ) instructions from memory one at a time and executes each </a:t>
            </a:r>
            <a:r>
              <a:rPr lang="en-US" sz="1200" strike="noStrike" spc="-1">
                <a:solidFill>
                  <a:srgbClr val="000000"/>
                </a:solidFill>
                <a:uFill>
                  <a:solidFill>
                    <a:srgbClr val="FFFFFF"/>
                  </a:solidFill>
                </a:uFill>
                <a:latin typeface="+mn-lt"/>
                <a:ea typeface="+mn-ea"/>
              </a:rPr>
              <a:t>instruction. Program execution consists of repeating the process of instruction fetch and instruction execution. Instruction execution may involve several operations and depends on the nature of the instruction.</a:t>
            </a:r>
            <a:endParaRPr/>
          </a:p>
        </p:txBody>
      </p:sp>
      <p:sp>
        <p:nvSpPr>
          <p:cNvPr id="416" name="TextShape 2"/>
          <p:cNvSpPr txBox="1"/>
          <p:nvPr/>
        </p:nvSpPr>
        <p:spPr>
          <a:xfrm>
            <a:off x="3884760" y="8685360"/>
            <a:ext cx="2971440" cy="456840"/>
          </a:xfrm>
          <a:prstGeom prst="rect">
            <a:avLst/>
          </a:prstGeom>
          <a:noFill/>
          <a:ln>
            <a:noFill/>
          </a:ln>
        </p:spPr>
        <p:txBody>
          <a:bodyPr anchor="b"/>
          <a:lstStyle/>
          <a:p>
            <a:pPr algn="r">
              <a:lnSpc>
                <a:spcPct val="100000"/>
              </a:lnSpc>
            </a:pPr>
            <a:fld id="{B4CA7B41-6D79-419A-91CD-D030E9F069FF}" type="slidenum">
              <a:rPr lang="en-US" sz="1200" strike="noStrike" spc="-1">
                <a:solidFill>
                  <a:srgbClr val="000000"/>
                </a:solidFill>
                <a:uFill>
                  <a:solidFill>
                    <a:srgbClr val="FFFFFF"/>
                  </a:solidFill>
                </a:uFill>
                <a:latin typeface="+mn-lt"/>
                <a:ea typeface="+mn-ea"/>
              </a:rPr>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The fetched instruction is loaded into the instruction register (IR). The instruction contains bits that specify the action the processor is to take. The processor interprets the instruction and performs the required action. In general, these actions fall into four categories:</a:t>
            </a:r>
            <a:endParaRPr/>
          </a:p>
          <a:p>
            <a:endParaRPr/>
          </a:p>
          <a:p>
            <a:r>
              <a:rPr lang="en-US" sz="1200" strike="noStrike" spc="-1">
                <a:solidFill>
                  <a:srgbClr val="000000"/>
                </a:solidFill>
                <a:uFill>
                  <a:solidFill>
                    <a:srgbClr val="FFFFFF"/>
                  </a:solidFill>
                </a:uFill>
                <a:latin typeface="+mn-lt"/>
                <a:ea typeface="+mn-ea"/>
              </a:rPr>
              <a:t>• </a:t>
            </a:r>
            <a:r>
              <a:rPr lang="en-US" sz="1200" b="1" strike="noStrike" spc="-1">
                <a:solidFill>
                  <a:srgbClr val="000000"/>
                </a:solidFill>
                <a:uFill>
                  <a:solidFill>
                    <a:srgbClr val="FFFFFF"/>
                  </a:solidFill>
                </a:uFill>
                <a:latin typeface="+mn-lt"/>
                <a:ea typeface="+mn-ea"/>
              </a:rPr>
              <a:t>Processor-memory: </a:t>
            </a:r>
            <a:r>
              <a:rPr lang="en-US" sz="1200" strike="noStrike" spc="-1">
                <a:solidFill>
                  <a:srgbClr val="000000"/>
                </a:solidFill>
                <a:uFill>
                  <a:solidFill>
                    <a:srgbClr val="FFFFFF"/>
                  </a:solidFill>
                </a:uFill>
                <a:latin typeface="+mn-lt"/>
                <a:ea typeface="+mn-ea"/>
              </a:rPr>
              <a:t>Data may be transferred from processor to memory or from memory to processor.</a:t>
            </a:r>
            <a:endParaRPr/>
          </a:p>
          <a:p>
            <a:endParaRPr/>
          </a:p>
          <a:p>
            <a:r>
              <a:rPr lang="en-US" sz="1200" strike="noStrike" spc="-1">
                <a:solidFill>
                  <a:srgbClr val="000000"/>
                </a:solidFill>
                <a:uFill>
                  <a:solidFill>
                    <a:srgbClr val="FFFFFF"/>
                  </a:solidFill>
                </a:uFill>
                <a:latin typeface="+mn-lt"/>
                <a:ea typeface="+mn-ea"/>
              </a:rPr>
              <a:t>• </a:t>
            </a:r>
            <a:r>
              <a:rPr lang="en-US" sz="1200" b="1" strike="noStrike" spc="-1">
                <a:solidFill>
                  <a:srgbClr val="000000"/>
                </a:solidFill>
                <a:uFill>
                  <a:solidFill>
                    <a:srgbClr val="FFFFFF"/>
                  </a:solidFill>
                </a:uFill>
                <a:latin typeface="+mn-lt"/>
                <a:ea typeface="+mn-ea"/>
              </a:rPr>
              <a:t>Processor-I/O: </a:t>
            </a:r>
            <a:r>
              <a:rPr lang="en-US" sz="1200" strike="noStrike" spc="-1">
                <a:solidFill>
                  <a:srgbClr val="000000"/>
                </a:solidFill>
                <a:uFill>
                  <a:solidFill>
                    <a:srgbClr val="FFFFFF"/>
                  </a:solidFill>
                </a:uFill>
                <a:latin typeface="+mn-lt"/>
                <a:ea typeface="+mn-ea"/>
              </a:rPr>
              <a:t>Data may be transferred to or from a peripheral device by transferring between the processor and an I/O module.</a:t>
            </a:r>
            <a:endParaRPr/>
          </a:p>
          <a:p>
            <a:endParaRPr/>
          </a:p>
          <a:p>
            <a:r>
              <a:rPr lang="en-US" sz="1200" strike="noStrike" spc="-1">
                <a:solidFill>
                  <a:srgbClr val="000000"/>
                </a:solidFill>
                <a:uFill>
                  <a:solidFill>
                    <a:srgbClr val="FFFFFF"/>
                  </a:solidFill>
                </a:uFill>
                <a:latin typeface="+mn-lt"/>
                <a:ea typeface="+mn-ea"/>
              </a:rPr>
              <a:t>• </a:t>
            </a:r>
            <a:r>
              <a:rPr lang="en-US" sz="1200" b="1" strike="noStrike" spc="-1">
                <a:solidFill>
                  <a:srgbClr val="000000"/>
                </a:solidFill>
                <a:uFill>
                  <a:solidFill>
                    <a:srgbClr val="FFFFFF"/>
                  </a:solidFill>
                </a:uFill>
                <a:latin typeface="+mn-lt"/>
                <a:ea typeface="+mn-ea"/>
              </a:rPr>
              <a:t>Data processing: </a:t>
            </a:r>
            <a:r>
              <a:rPr lang="en-US" sz="1200" strike="noStrike" spc="-1">
                <a:solidFill>
                  <a:srgbClr val="000000"/>
                </a:solidFill>
                <a:uFill>
                  <a:solidFill>
                    <a:srgbClr val="FFFFFF"/>
                  </a:solidFill>
                </a:uFill>
                <a:latin typeface="+mn-lt"/>
                <a:ea typeface="+mn-ea"/>
              </a:rPr>
              <a:t>The processor may perform some arithmetic or logic operation on data.</a:t>
            </a:r>
            <a:endParaRPr/>
          </a:p>
          <a:p>
            <a:endParaRPr/>
          </a:p>
          <a:p>
            <a:r>
              <a:rPr lang="en-US" sz="1200" strike="noStrike" spc="-1">
                <a:solidFill>
                  <a:srgbClr val="000000"/>
                </a:solidFill>
                <a:uFill>
                  <a:solidFill>
                    <a:srgbClr val="FFFFFF"/>
                  </a:solidFill>
                </a:uFill>
                <a:latin typeface="+mn-lt"/>
                <a:ea typeface="+mn-ea"/>
              </a:rPr>
              <a:t>• </a:t>
            </a:r>
            <a:r>
              <a:rPr lang="en-US" sz="1200" b="1" strike="noStrike" spc="-1">
                <a:solidFill>
                  <a:srgbClr val="000000"/>
                </a:solidFill>
                <a:uFill>
                  <a:solidFill>
                    <a:srgbClr val="FFFFFF"/>
                  </a:solidFill>
                </a:uFill>
                <a:latin typeface="+mn-lt"/>
                <a:ea typeface="+mn-ea"/>
              </a:rPr>
              <a:t>Control: </a:t>
            </a:r>
            <a:r>
              <a:rPr lang="en-US" sz="1200" strike="noStrike" spc="-1">
                <a:solidFill>
                  <a:srgbClr val="000000"/>
                </a:solidFill>
                <a:uFill>
                  <a:solidFill>
                    <a:srgbClr val="FFFFFF"/>
                  </a:solidFill>
                </a:uFill>
                <a:latin typeface="+mn-lt"/>
                <a:ea typeface="+mn-ea"/>
              </a:rPr>
              <a:t>An instruction may specify that the sequence of execution be altered. For example, the processor may fetch an instruction from location 149, which</a:t>
            </a:r>
            <a:endParaRPr/>
          </a:p>
          <a:p>
            <a:r>
              <a:rPr lang="en-US" sz="1200" strike="noStrike" spc="-1">
                <a:solidFill>
                  <a:srgbClr val="000000"/>
                </a:solidFill>
                <a:uFill>
                  <a:solidFill>
                    <a:srgbClr val="FFFFFF"/>
                  </a:solidFill>
                </a:uFill>
                <a:latin typeface="+mn-lt"/>
                <a:ea typeface="+mn-ea"/>
              </a:rPr>
              <a:t>specifies that the next instruction be from location 182. The processor sets the</a:t>
            </a:r>
            <a:endParaRPr/>
          </a:p>
          <a:p>
            <a:r>
              <a:rPr lang="en-US" sz="1200" strike="noStrike" spc="-1">
                <a:solidFill>
                  <a:srgbClr val="000000"/>
                </a:solidFill>
                <a:uFill>
                  <a:solidFill>
                    <a:srgbClr val="FFFFFF"/>
                  </a:solidFill>
                </a:uFill>
                <a:latin typeface="+mn-lt"/>
                <a:ea typeface="+mn-ea"/>
              </a:rPr>
              <a:t>program counter to 182. Thus, on the next fetch stage, the instruction will be</a:t>
            </a:r>
            <a:endParaRPr/>
          </a:p>
          <a:p>
            <a:r>
              <a:rPr lang="en-US" sz="1200" strike="noStrike" spc="-1">
                <a:solidFill>
                  <a:srgbClr val="000000"/>
                </a:solidFill>
                <a:uFill>
                  <a:solidFill>
                    <a:srgbClr val="FFFFFF"/>
                  </a:solidFill>
                </a:uFill>
                <a:latin typeface="+mn-lt"/>
                <a:ea typeface="+mn-ea"/>
              </a:rPr>
              <a:t>fetched from location 182 rather than 150.</a:t>
            </a:r>
            <a:endParaRPr/>
          </a:p>
          <a:p>
            <a:endParaRPr/>
          </a:p>
          <a:p>
            <a:r>
              <a:rPr lang="en-US" sz="1200" strike="noStrike" spc="-1">
                <a:solidFill>
                  <a:srgbClr val="000000"/>
                </a:solidFill>
                <a:uFill>
                  <a:solidFill>
                    <a:srgbClr val="FFFFFF"/>
                  </a:solidFill>
                </a:uFill>
                <a:latin typeface="+mn-lt"/>
                <a:ea typeface="+mn-ea"/>
              </a:rPr>
              <a:t>An instruction’s execution may involve a combination of these actions.</a:t>
            </a:r>
            <a:endParaRPr/>
          </a:p>
          <a:p>
            <a:endParaRPr/>
          </a:p>
        </p:txBody>
      </p:sp>
      <p:sp>
        <p:nvSpPr>
          <p:cNvPr id="422" name="TextShape 2"/>
          <p:cNvSpPr txBox="1"/>
          <p:nvPr/>
        </p:nvSpPr>
        <p:spPr>
          <a:xfrm>
            <a:off x="3884760" y="8685360"/>
            <a:ext cx="2971440" cy="456840"/>
          </a:xfrm>
          <a:prstGeom prst="rect">
            <a:avLst/>
          </a:prstGeom>
          <a:noFill/>
          <a:ln>
            <a:noFill/>
          </a:ln>
        </p:spPr>
        <p:txBody>
          <a:bodyPr anchor="b"/>
          <a:lstStyle/>
          <a:p>
            <a:pPr algn="r">
              <a:lnSpc>
                <a:spcPct val="100000"/>
              </a:lnSpc>
            </a:pPr>
            <a:fld id="{897E6E87-AD47-4494-A1A4-EF4145C0162A}" type="slidenum">
              <a:rPr lang="en-US" sz="1200" strike="noStrike" spc="-1">
                <a:solidFill>
                  <a:srgbClr val="000000"/>
                </a:solidFill>
                <a:uFill>
                  <a:solidFill>
                    <a:srgbClr val="FFFFFF"/>
                  </a:solidFill>
                </a:uFill>
                <a:latin typeface="+mn-lt"/>
                <a:ea typeface="+mn-ea"/>
              </a:rP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The fetched instruction is loaded into the instruction register (IR). The instruction contains bits that specify the action the processor is to take. The processor interprets the instruction and performs the required action. In general, these actions fall into four categories:</a:t>
            </a:r>
            <a:endParaRPr dirty="0"/>
          </a:p>
          <a:p>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Processor-memory: </a:t>
            </a:r>
            <a:r>
              <a:rPr lang="en-US" sz="1200" strike="noStrike" spc="-1" dirty="0">
                <a:solidFill>
                  <a:srgbClr val="000000"/>
                </a:solidFill>
                <a:uFill>
                  <a:solidFill>
                    <a:srgbClr val="FFFFFF"/>
                  </a:solidFill>
                </a:uFill>
                <a:latin typeface="+mn-lt"/>
                <a:ea typeface="+mn-ea"/>
              </a:rPr>
              <a:t>Data may be transferred from processor to memory or from memory to processor.</a:t>
            </a:r>
            <a:endParaRPr dirty="0"/>
          </a:p>
          <a:p>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Processor-I/O: </a:t>
            </a:r>
            <a:r>
              <a:rPr lang="en-US" sz="1200" strike="noStrike" spc="-1" dirty="0">
                <a:solidFill>
                  <a:srgbClr val="000000"/>
                </a:solidFill>
                <a:uFill>
                  <a:solidFill>
                    <a:srgbClr val="FFFFFF"/>
                  </a:solidFill>
                </a:uFill>
                <a:latin typeface="+mn-lt"/>
                <a:ea typeface="+mn-ea"/>
              </a:rPr>
              <a:t>Data may be transferred to or from a peripheral device by transferring between the processor and an I/O module.</a:t>
            </a:r>
            <a:endParaRPr dirty="0"/>
          </a:p>
          <a:p>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Data processing: </a:t>
            </a:r>
            <a:r>
              <a:rPr lang="en-US" sz="1200" strike="noStrike" spc="-1" dirty="0">
                <a:solidFill>
                  <a:srgbClr val="000000"/>
                </a:solidFill>
                <a:uFill>
                  <a:solidFill>
                    <a:srgbClr val="FFFFFF"/>
                  </a:solidFill>
                </a:uFill>
                <a:latin typeface="+mn-lt"/>
                <a:ea typeface="+mn-ea"/>
              </a:rPr>
              <a:t>The processor may perform some arithmetic or logic operation on data.</a:t>
            </a:r>
            <a:endParaRPr dirty="0"/>
          </a:p>
          <a:p>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Control: </a:t>
            </a:r>
            <a:r>
              <a:rPr lang="en-US" sz="1200" strike="noStrike" spc="-1" dirty="0">
                <a:solidFill>
                  <a:srgbClr val="000000"/>
                </a:solidFill>
                <a:uFill>
                  <a:solidFill>
                    <a:srgbClr val="FFFFFF"/>
                  </a:solidFill>
                </a:uFill>
                <a:latin typeface="+mn-lt"/>
                <a:ea typeface="+mn-ea"/>
              </a:rPr>
              <a:t>An instruction may specify that the sequence of execution be altered. For example, the processor may fetch an instruction from location 149, which</a:t>
            </a:r>
            <a:endParaRPr dirty="0"/>
          </a:p>
          <a:p>
            <a:r>
              <a:rPr lang="en-US" sz="1200" strike="noStrike" spc="-1" dirty="0">
                <a:solidFill>
                  <a:srgbClr val="000000"/>
                </a:solidFill>
                <a:uFill>
                  <a:solidFill>
                    <a:srgbClr val="FFFFFF"/>
                  </a:solidFill>
                </a:uFill>
                <a:latin typeface="+mn-lt"/>
                <a:ea typeface="+mn-ea"/>
              </a:rPr>
              <a:t>specifies that the next instruction be from location 182. The processor sets the</a:t>
            </a:r>
            <a:endParaRPr dirty="0"/>
          </a:p>
          <a:p>
            <a:r>
              <a:rPr lang="en-US" sz="1200" strike="noStrike" spc="-1" dirty="0">
                <a:solidFill>
                  <a:srgbClr val="000000"/>
                </a:solidFill>
                <a:uFill>
                  <a:solidFill>
                    <a:srgbClr val="FFFFFF"/>
                  </a:solidFill>
                </a:uFill>
                <a:latin typeface="+mn-lt"/>
                <a:ea typeface="+mn-ea"/>
              </a:rPr>
              <a:t>program counter to 182. Thus, on the next fetch stage, the instruction will be</a:t>
            </a:r>
            <a:endParaRPr dirty="0"/>
          </a:p>
          <a:p>
            <a:r>
              <a:rPr lang="en-US" sz="1200" strike="noStrike" spc="-1" dirty="0">
                <a:solidFill>
                  <a:srgbClr val="000000"/>
                </a:solidFill>
                <a:uFill>
                  <a:solidFill>
                    <a:srgbClr val="FFFFFF"/>
                  </a:solidFill>
                </a:uFill>
                <a:latin typeface="+mn-lt"/>
                <a:ea typeface="+mn-ea"/>
              </a:rPr>
              <a:t>fetched from location 182 rather than 150.</a:t>
            </a:r>
            <a:endParaRPr dirty="0"/>
          </a:p>
          <a:p>
            <a:endParaRPr dirty="0"/>
          </a:p>
          <a:p>
            <a:r>
              <a:rPr lang="en-US" sz="1200" strike="noStrike" spc="-1" dirty="0">
                <a:solidFill>
                  <a:srgbClr val="000000"/>
                </a:solidFill>
                <a:uFill>
                  <a:solidFill>
                    <a:srgbClr val="FFFFFF"/>
                  </a:solidFill>
                </a:uFill>
                <a:latin typeface="+mn-lt"/>
                <a:ea typeface="+mn-ea"/>
              </a:rPr>
              <a:t>An instruction’s execution may involve a combination of these actions.</a:t>
            </a:r>
            <a:endParaRPr dirty="0"/>
          </a:p>
          <a:p>
            <a:endParaRPr dirty="0"/>
          </a:p>
        </p:txBody>
      </p:sp>
      <p:sp>
        <p:nvSpPr>
          <p:cNvPr id="422" name="TextShape 2"/>
          <p:cNvSpPr txBox="1"/>
          <p:nvPr/>
        </p:nvSpPr>
        <p:spPr>
          <a:xfrm>
            <a:off x="3884760" y="8685360"/>
            <a:ext cx="2971440" cy="456840"/>
          </a:xfrm>
          <a:prstGeom prst="rect">
            <a:avLst/>
          </a:prstGeom>
          <a:noFill/>
          <a:ln>
            <a:noFill/>
          </a:ln>
        </p:spPr>
        <p:txBody>
          <a:bodyPr anchor="b"/>
          <a:lstStyle/>
          <a:p>
            <a:pPr algn="r">
              <a:lnSpc>
                <a:spcPct val="100000"/>
              </a:lnSpc>
            </a:pPr>
            <a:fld id="{897E6E87-AD47-4494-A1A4-EF4145C0162A}" type="slidenum">
              <a:rPr lang="en-US" sz="1200" strike="noStrike" spc="-1">
                <a:solidFill>
                  <a:srgbClr val="000000"/>
                </a:solidFill>
                <a:uFill>
                  <a:solidFill>
                    <a:srgbClr val="FFFFFF"/>
                  </a:solidFill>
                </a:uFill>
                <a:latin typeface="+mn-lt"/>
                <a:ea typeface="+mn-ea"/>
              </a:rPr>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Consider a simple example using a hypothetical processor that includes the characteristics listed in Figure 1.3 . The processor contains a single data register, called the accumulator (AC). Both instructions and data are 16 bits long, and memory is organized as a sequence of 16-bit words. The instruction format provides 4 bits for the opcode, allowing as many as 2</a:t>
            </a:r>
            <a:r>
              <a:rPr lang="en-US" sz="1200" strike="noStrike" spc="-1" baseline="30000">
                <a:solidFill>
                  <a:srgbClr val="000000"/>
                </a:solidFill>
                <a:uFill>
                  <a:solidFill>
                    <a:srgbClr val="FFFFFF"/>
                  </a:solidFill>
                </a:uFill>
                <a:latin typeface="+mn-lt"/>
                <a:ea typeface="+mn-ea"/>
              </a:rPr>
              <a:t>4</a:t>
            </a:r>
            <a:r>
              <a:rPr lang="en-US" sz="1200" strike="noStrike" spc="-1">
                <a:solidFill>
                  <a:srgbClr val="000000"/>
                </a:solidFill>
                <a:uFill>
                  <a:solidFill>
                    <a:srgbClr val="FFFFFF"/>
                  </a:solidFill>
                </a:uFill>
                <a:latin typeface="+mn-lt"/>
                <a:ea typeface="+mn-ea"/>
              </a:rPr>
              <a:t> =16 different opcodes (represented by a single hexadecimal digit). The opcode defines the operation the processor is to perform. With the remaining 12 bits of the instruction format, up to 2</a:t>
            </a:r>
            <a:r>
              <a:rPr lang="en-US" sz="1200" strike="noStrike" spc="-1" baseline="30000">
                <a:solidFill>
                  <a:srgbClr val="000000"/>
                </a:solidFill>
                <a:uFill>
                  <a:solidFill>
                    <a:srgbClr val="FFFFFF"/>
                  </a:solidFill>
                </a:uFill>
                <a:latin typeface="+mn-lt"/>
                <a:ea typeface="+mn-ea"/>
              </a:rPr>
              <a:t>12</a:t>
            </a:r>
            <a:r>
              <a:rPr lang="en-US" sz="1200" strike="noStrike" spc="-1">
                <a:solidFill>
                  <a:srgbClr val="000000"/>
                </a:solidFill>
                <a:uFill>
                  <a:solidFill>
                    <a:srgbClr val="FFFFFF"/>
                  </a:solidFill>
                </a:uFill>
                <a:latin typeface="+mn-lt"/>
                <a:ea typeface="+mn-ea"/>
              </a:rPr>
              <a:t> =4,096 (4K) words of memory (denoted by three hexadecimal digits) can be directly addressed.</a:t>
            </a:r>
            <a:endParaRPr/>
          </a:p>
        </p:txBody>
      </p:sp>
      <p:sp>
        <p:nvSpPr>
          <p:cNvPr id="424" name="TextShape 2"/>
          <p:cNvSpPr txBox="1"/>
          <p:nvPr/>
        </p:nvSpPr>
        <p:spPr>
          <a:xfrm>
            <a:off x="3884760" y="8685360"/>
            <a:ext cx="2971440" cy="456840"/>
          </a:xfrm>
          <a:prstGeom prst="rect">
            <a:avLst/>
          </a:prstGeom>
          <a:noFill/>
          <a:ln>
            <a:noFill/>
          </a:ln>
        </p:spPr>
        <p:txBody>
          <a:bodyPr anchor="b"/>
          <a:lstStyle/>
          <a:p>
            <a:pPr algn="r">
              <a:lnSpc>
                <a:spcPct val="100000"/>
              </a:lnSpc>
            </a:pPr>
            <a:fld id="{F1D2127A-0D99-4392-928D-BE4E30A3731E}" type="slidenum">
              <a:rPr lang="en-US" sz="1200" strike="noStrike" spc="-1">
                <a:solidFill>
                  <a:srgbClr val="000000"/>
                </a:solidFill>
                <a:uFill>
                  <a:solidFill>
                    <a:srgbClr val="FFFFFF"/>
                  </a:solidFill>
                </a:uFill>
                <a:latin typeface="+mn-lt"/>
                <a:ea typeface="+mn-ea"/>
              </a:rP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body"/>
          </p:nvPr>
        </p:nvSpPr>
        <p:spPr>
          <a:xfrm>
            <a:off x="685800" y="4343400"/>
            <a:ext cx="5486040" cy="4114440"/>
          </a:xfrm>
          <a:prstGeom prst="rect">
            <a:avLst/>
          </a:prstGeom>
        </p:spPr>
        <p:txBody>
          <a:bodyPr/>
          <a:lstStyle/>
          <a:p>
            <a:pPr>
              <a:lnSpc>
                <a:spcPct val="100000"/>
              </a:lnSpc>
            </a:pPr>
            <a:r>
              <a:rPr lang="en-US" sz="1200" strike="noStrike" spc="-1">
                <a:solidFill>
                  <a:srgbClr val="000000"/>
                </a:solidFill>
                <a:uFill>
                  <a:solidFill>
                    <a:srgbClr val="FFFFFF"/>
                  </a:solidFill>
                </a:uFill>
                <a:latin typeface="+mn-lt"/>
                <a:ea typeface="+mn-ea"/>
              </a:rPr>
              <a:t>An operating system (OS) exploits the hardware resources of one or more processors to provide a set of services to system users. The OS also manages secondary memory and I/O (input/output) devices on behalf of its users. Accordingly, it is important to have some understanding of the underlying computer system hardware before we begin our examination of operating systems.</a:t>
            </a:r>
            <a:endParaRPr/>
          </a:p>
          <a:p>
            <a:pPr>
              <a:lnSpc>
                <a:spcPct val="100000"/>
              </a:lnSpc>
            </a:pPr>
            <a:endParaRPr/>
          </a:p>
        </p:txBody>
      </p:sp>
      <p:sp>
        <p:nvSpPr>
          <p:cNvPr id="394" name="TextShape 2"/>
          <p:cNvSpPr txBox="1"/>
          <p:nvPr/>
        </p:nvSpPr>
        <p:spPr>
          <a:xfrm>
            <a:off x="3884760" y="8685360"/>
            <a:ext cx="2971440" cy="456840"/>
          </a:xfrm>
          <a:prstGeom prst="rect">
            <a:avLst/>
          </a:prstGeom>
          <a:noFill/>
          <a:ln>
            <a:noFill/>
          </a:ln>
        </p:spPr>
        <p:txBody>
          <a:bodyPr anchor="b"/>
          <a:lstStyle/>
          <a:p>
            <a:pPr algn="r">
              <a:lnSpc>
                <a:spcPct val="100000"/>
              </a:lnSpc>
            </a:pPr>
            <a:fld id="{9584226A-209E-4FF4-90A8-1B1828A2EB2B}" type="slidenum">
              <a:rPr lang="en-US" sz="1200" strike="noStrike" spc="-1">
                <a:solidFill>
                  <a:srgbClr val="000000"/>
                </a:solidFill>
                <a:uFill>
                  <a:solidFill>
                    <a:srgbClr val="FFFFFF"/>
                  </a:solidFill>
                </a:uFill>
                <a:latin typeface="+mn-lt"/>
                <a:ea typeface="+mn-ea"/>
              </a:rP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Figure 1.4 illustrates a partial program execution, showing the relevant portions of memory and processor registers. The program fragment shown adds the contents of the memory word at address 940 to the contents of the memory word at address 941 and stores the result in the latter location. Three instructions, which can be described as three fetch and three execute stages, are required:</a:t>
            </a:r>
            <a:endParaRPr/>
          </a:p>
          <a:p>
            <a:endParaRPr/>
          </a:p>
          <a:p>
            <a:pPr marL="228600" indent="-228240">
              <a:lnSpc>
                <a:spcPct val="100000"/>
              </a:lnSpc>
              <a:buFont typeface="StarSymbol"/>
              <a:buAutoNum type="arabicPeriod"/>
            </a:pPr>
            <a:r>
              <a:rPr lang="en-US" sz="1200" strike="noStrike" spc="-1">
                <a:solidFill>
                  <a:srgbClr val="000000"/>
                </a:solidFill>
                <a:uFill>
                  <a:solidFill>
                    <a:srgbClr val="FFFFFF"/>
                  </a:solidFill>
                </a:uFill>
                <a:latin typeface="+mn-lt"/>
                <a:ea typeface="+mn-ea"/>
              </a:rPr>
              <a:t>The PC contains 300, the address of the first instruction. This instruction (the value 1940 in hexadecimal) is loaded into the IR and the PC is incremented. Note that this process involves the use of a memory address register (MAR) and a memory buffer register (MBR). For simplicity, these intermediate registers are not shown.</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2. The first 4 bits (first hexadecimal digit) in the IR indicate that the AC is to be loaded from memory. The remaining 12 bits (three hexadecimal digits) specify the address, which is 940.</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3. The next instruction (5941) is fetched from location 301 and the PC is incremented.</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4. The old contents of the AC and the contents of location 941 are added and the result is stored in the AC.</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5. The next instruction (2941) is fetched from location 302 and the PC is incremented.</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6. The contents of the AC are stored in location 941.</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In this example, three instruction cycles, each consisting of a fetch stage and</a:t>
            </a:r>
            <a:endParaRPr/>
          </a:p>
          <a:p>
            <a:pPr>
              <a:lnSpc>
                <a:spcPct val="100000"/>
              </a:lnSpc>
            </a:pPr>
            <a:r>
              <a:rPr lang="en-US" sz="1200" strike="noStrike" spc="-1">
                <a:solidFill>
                  <a:srgbClr val="000000"/>
                </a:solidFill>
                <a:uFill>
                  <a:solidFill>
                    <a:srgbClr val="FFFFFF"/>
                  </a:solidFill>
                </a:uFill>
                <a:latin typeface="+mn-lt"/>
                <a:ea typeface="+mn-ea"/>
              </a:rPr>
              <a:t>an execute stage, are needed to add the contents of location 940 to the contents</a:t>
            </a:r>
            <a:endParaRPr/>
          </a:p>
          <a:p>
            <a:pPr>
              <a:lnSpc>
                <a:spcPct val="100000"/>
              </a:lnSpc>
            </a:pPr>
            <a:r>
              <a:rPr lang="en-US" sz="1200" strike="noStrike" spc="-1">
                <a:solidFill>
                  <a:srgbClr val="000000"/>
                </a:solidFill>
                <a:uFill>
                  <a:solidFill>
                    <a:srgbClr val="FFFFFF"/>
                  </a:solidFill>
                </a:uFill>
                <a:latin typeface="+mn-lt"/>
                <a:ea typeface="+mn-ea"/>
              </a:rPr>
              <a:t>of 941. With a more complex set of instructions, fewer instruction cycles would be</a:t>
            </a:r>
            <a:endParaRPr/>
          </a:p>
          <a:p>
            <a:pPr>
              <a:lnSpc>
                <a:spcPct val="100000"/>
              </a:lnSpc>
            </a:pPr>
            <a:r>
              <a:rPr lang="en-US" sz="1200" strike="noStrike" spc="-1">
                <a:solidFill>
                  <a:srgbClr val="000000"/>
                </a:solidFill>
                <a:uFill>
                  <a:solidFill>
                    <a:srgbClr val="FFFFFF"/>
                  </a:solidFill>
                </a:uFill>
                <a:latin typeface="+mn-lt"/>
                <a:ea typeface="+mn-ea"/>
              </a:rPr>
              <a:t>needed. Most modern processors include instructions that contain more than one</a:t>
            </a:r>
            <a:endParaRPr/>
          </a:p>
          <a:p>
            <a:pPr>
              <a:lnSpc>
                <a:spcPct val="100000"/>
              </a:lnSpc>
            </a:pPr>
            <a:r>
              <a:rPr lang="en-US" sz="1200" strike="noStrike" spc="-1">
                <a:solidFill>
                  <a:srgbClr val="000000"/>
                </a:solidFill>
                <a:uFill>
                  <a:solidFill>
                    <a:srgbClr val="FFFFFF"/>
                  </a:solidFill>
                </a:uFill>
                <a:latin typeface="+mn-lt"/>
                <a:ea typeface="+mn-ea"/>
              </a:rPr>
              <a:t>address. Thus the execution stage for a particular instruction may involve more than</a:t>
            </a:r>
            <a:endParaRPr/>
          </a:p>
          <a:p>
            <a:pPr>
              <a:lnSpc>
                <a:spcPct val="100000"/>
              </a:lnSpc>
            </a:pPr>
            <a:r>
              <a:rPr lang="en-US" sz="1200" strike="noStrike" spc="-1">
                <a:solidFill>
                  <a:srgbClr val="000000"/>
                </a:solidFill>
                <a:uFill>
                  <a:solidFill>
                    <a:srgbClr val="FFFFFF"/>
                  </a:solidFill>
                </a:uFill>
                <a:latin typeface="+mn-lt"/>
                <a:ea typeface="+mn-ea"/>
              </a:rPr>
              <a:t>one reference to memory. Also, instead of memory references, an instruction may</a:t>
            </a:r>
            <a:endParaRPr/>
          </a:p>
          <a:p>
            <a:pPr>
              <a:lnSpc>
                <a:spcPct val="100000"/>
              </a:lnSpc>
            </a:pPr>
            <a:r>
              <a:rPr lang="en-US" sz="1200" strike="noStrike" spc="-1">
                <a:solidFill>
                  <a:srgbClr val="000000"/>
                </a:solidFill>
                <a:uFill>
                  <a:solidFill>
                    <a:srgbClr val="FFFFFF"/>
                  </a:solidFill>
                </a:uFill>
                <a:latin typeface="+mn-lt"/>
                <a:ea typeface="+mn-ea"/>
              </a:rPr>
              <a:t>specify an I/O operation.</a:t>
            </a:r>
            <a:endParaRPr/>
          </a:p>
        </p:txBody>
      </p:sp>
      <p:sp>
        <p:nvSpPr>
          <p:cNvPr id="426" name="TextShape 2"/>
          <p:cNvSpPr txBox="1"/>
          <p:nvPr/>
        </p:nvSpPr>
        <p:spPr>
          <a:xfrm>
            <a:off x="3884760" y="8685360"/>
            <a:ext cx="2971440" cy="456840"/>
          </a:xfrm>
          <a:prstGeom prst="rect">
            <a:avLst/>
          </a:prstGeom>
          <a:noFill/>
          <a:ln>
            <a:noFill/>
          </a:ln>
        </p:spPr>
        <p:txBody>
          <a:bodyPr anchor="b"/>
          <a:lstStyle/>
          <a:p>
            <a:pPr algn="r">
              <a:lnSpc>
                <a:spcPct val="100000"/>
              </a:lnSpc>
            </a:pPr>
            <a:fld id="{799602E0-52CA-4621-A83C-A817B1ABBB2B}" type="slidenum">
              <a:rPr lang="en-US" sz="1200" strike="noStrike" spc="-1">
                <a:solidFill>
                  <a:srgbClr val="000000"/>
                </a:solidFill>
                <a:uFill>
                  <a:solidFill>
                    <a:srgbClr val="FFFFFF"/>
                  </a:solidFill>
                </a:uFill>
                <a:latin typeface="+mn-lt"/>
                <a:ea typeface="+mn-ea"/>
              </a:rP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Virtually all computers provide a mechanism by which other modules (I/O, memory) may interrupt the normal sequencing of the processor.</a:t>
            </a:r>
            <a:endParaRPr/>
          </a:p>
          <a:p>
            <a:endParaRPr/>
          </a:p>
          <a:p>
            <a:r>
              <a:rPr lang="en-US" sz="1200" strike="noStrike" spc="-1">
                <a:solidFill>
                  <a:srgbClr val="000000"/>
                </a:solidFill>
                <a:uFill>
                  <a:solidFill>
                    <a:srgbClr val="FFFFFF"/>
                  </a:solidFill>
                </a:uFill>
                <a:latin typeface="+mn-lt"/>
                <a:ea typeface="+mn-ea"/>
              </a:rPr>
              <a:t>Interrupts are provided primarily as a way to improve processor utilization. For example, most I/O devices are much slower than the processor. Suppose that the processor is transferring data to a printer using the instruction cycle scheme of Figure 1.2 . After each write operation, the processor must pause and remain idle until the printer catches up. The length of this pause may be on the order of many thousands or even millions of instruction cycles. Clearly, this is a very wasteful use of the processor.</a:t>
            </a:r>
            <a:endParaRPr/>
          </a:p>
        </p:txBody>
      </p:sp>
      <p:sp>
        <p:nvSpPr>
          <p:cNvPr id="428" name="TextShape 2"/>
          <p:cNvSpPr txBox="1"/>
          <p:nvPr/>
        </p:nvSpPr>
        <p:spPr>
          <a:xfrm>
            <a:off x="3884760" y="8685360"/>
            <a:ext cx="2971440" cy="456840"/>
          </a:xfrm>
          <a:prstGeom prst="rect">
            <a:avLst/>
          </a:prstGeom>
          <a:noFill/>
          <a:ln>
            <a:noFill/>
          </a:ln>
        </p:spPr>
        <p:txBody>
          <a:bodyPr anchor="b"/>
          <a:lstStyle/>
          <a:p>
            <a:pPr algn="r">
              <a:lnSpc>
                <a:spcPct val="100000"/>
              </a:lnSpc>
            </a:pPr>
            <a:fld id="{96AA5B48-DEFA-497D-9B6F-8DDC610C421F}" type="slidenum">
              <a:rPr lang="en-US" sz="1200" strike="noStrike" spc="-1">
                <a:solidFill>
                  <a:srgbClr val="000000"/>
                </a:solidFill>
                <a:uFill>
                  <a:solidFill>
                    <a:srgbClr val="FFFFFF"/>
                  </a:solidFill>
                </a:uFill>
                <a:latin typeface="+mn-lt"/>
                <a:ea typeface="+mn-ea"/>
              </a:rP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Virtually all computers provide a mechanism by which other modules (I/O, memory) may interrupt the normal sequencing of the processor.</a:t>
            </a:r>
            <a:endParaRPr/>
          </a:p>
          <a:p>
            <a:endParaRPr/>
          </a:p>
          <a:p>
            <a:r>
              <a:rPr lang="en-US" sz="1200" strike="noStrike" spc="-1">
                <a:solidFill>
                  <a:srgbClr val="000000"/>
                </a:solidFill>
                <a:uFill>
                  <a:solidFill>
                    <a:srgbClr val="FFFFFF"/>
                  </a:solidFill>
                </a:uFill>
                <a:latin typeface="+mn-lt"/>
                <a:ea typeface="+mn-ea"/>
              </a:rPr>
              <a:t>Interrupts are provided primarily as a way to improve processor utilization. For example, most I/O devices are much slower than the processor. Suppose that the processor is transferring data to a printer using the instruction cycle scheme of Figure 1.2 . After each write operation, the processor must pause and remain idle until the printer catches up. The length of this pause may be on the order of many thousands or even millions of instruction cycles. Clearly, this is a very wasteful use of the processor.</a:t>
            </a:r>
            <a:endParaRPr/>
          </a:p>
        </p:txBody>
      </p:sp>
      <p:sp>
        <p:nvSpPr>
          <p:cNvPr id="428" name="TextShape 2"/>
          <p:cNvSpPr txBox="1"/>
          <p:nvPr/>
        </p:nvSpPr>
        <p:spPr>
          <a:xfrm>
            <a:off x="3884760" y="8685360"/>
            <a:ext cx="2971440" cy="456840"/>
          </a:xfrm>
          <a:prstGeom prst="rect">
            <a:avLst/>
          </a:prstGeom>
          <a:noFill/>
          <a:ln>
            <a:noFill/>
          </a:ln>
        </p:spPr>
        <p:txBody>
          <a:bodyPr anchor="b"/>
          <a:lstStyle/>
          <a:p>
            <a:pPr algn="r">
              <a:lnSpc>
                <a:spcPct val="100000"/>
              </a:lnSpc>
            </a:pPr>
            <a:fld id="{96AA5B48-DEFA-497D-9B6F-8DDC610C421F}" type="slidenum">
              <a:rPr lang="en-US" sz="1200" strike="noStrike" spc="-1">
                <a:solidFill>
                  <a:srgbClr val="000000"/>
                </a:solidFill>
                <a:uFill>
                  <a:solidFill>
                    <a:srgbClr val="FFFFFF"/>
                  </a:solidFill>
                </a:uFill>
                <a:latin typeface="+mn-lt"/>
                <a:ea typeface="+mn-ea"/>
              </a:rP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To give a specific example, consider a PC that operates at 1 GHz, which would allow roughly 10</a:t>
            </a:r>
            <a:r>
              <a:rPr lang="en-US" sz="1200" strike="noStrike" spc="-1" baseline="30000">
                <a:solidFill>
                  <a:srgbClr val="000000"/>
                </a:solidFill>
                <a:uFill>
                  <a:solidFill>
                    <a:srgbClr val="FFFFFF"/>
                  </a:solidFill>
                </a:uFill>
                <a:latin typeface="+mn-lt"/>
                <a:ea typeface="+mn-ea"/>
              </a:rPr>
              <a:t>9</a:t>
            </a:r>
            <a:r>
              <a:rPr lang="en-US" sz="1200" strike="noStrike" spc="-1">
                <a:solidFill>
                  <a:srgbClr val="000000"/>
                </a:solidFill>
                <a:uFill>
                  <a:solidFill>
                    <a:srgbClr val="FFFFFF"/>
                  </a:solidFill>
                </a:uFill>
                <a:latin typeface="+mn-lt"/>
                <a:ea typeface="+mn-ea"/>
              </a:rPr>
              <a:t> instructions per second. A typical hard disk has a rotational speed of 7200 revolutions per minute for a half-track rotation time of 4 ms, which is 4 million times slower than the processor.</a:t>
            </a:r>
            <a:endParaRPr/>
          </a:p>
          <a:p>
            <a:endParaRPr/>
          </a:p>
          <a:p>
            <a:r>
              <a:rPr lang="en-US" sz="1200" strike="noStrike" spc="-1">
                <a:solidFill>
                  <a:srgbClr val="000000"/>
                </a:solidFill>
                <a:uFill>
                  <a:solidFill>
                    <a:srgbClr val="FFFFFF"/>
                  </a:solidFill>
                </a:uFill>
                <a:latin typeface="+mn-lt"/>
                <a:ea typeface="+mn-ea"/>
              </a:rPr>
              <a:t>Figure 1.5a illustrates this state of affairs. The user program performs a series of WRITE calls interleaved with processing. The solid vertical lines represent segments of code in a program. Code segments 1, 2, and 3 refer to sequences of instructions that do not involve I/O. The WRITE calls are to an I/O routine that is a system utility and that will perform the actual I/O operation. The I/O program consists of three sections:</a:t>
            </a:r>
            <a:endParaRPr/>
          </a:p>
          <a:p>
            <a:endParaRPr/>
          </a:p>
          <a:p>
            <a:r>
              <a:rPr lang="en-US" sz="1200" strike="noStrike" spc="-1">
                <a:solidFill>
                  <a:srgbClr val="000000"/>
                </a:solidFill>
                <a:uFill>
                  <a:solidFill>
                    <a:srgbClr val="FFFFFF"/>
                  </a:solidFill>
                </a:uFill>
                <a:latin typeface="+mn-lt"/>
                <a:ea typeface="+mn-ea"/>
              </a:rPr>
              <a:t>• A sequence of instructions, labeled 4 in the figure, to prepare for the actual I/O operation. This may include copying the data to be output into a special buffer and preparing the parameters for a device command.</a:t>
            </a:r>
            <a:endParaRPr/>
          </a:p>
          <a:p>
            <a:endParaRPr/>
          </a:p>
          <a:p>
            <a:r>
              <a:rPr lang="en-US" sz="1200" strike="noStrike" spc="-1">
                <a:solidFill>
                  <a:srgbClr val="000000"/>
                </a:solidFill>
                <a:uFill>
                  <a:solidFill>
                    <a:srgbClr val="FFFFFF"/>
                  </a:solidFill>
                </a:uFill>
                <a:latin typeface="+mn-lt"/>
                <a:ea typeface="+mn-ea"/>
              </a:rPr>
              <a:t>• The actual I/O command. Without the use of interrupts, once this command is issued, the program must wait for the I/O device to perform the requested function (or periodically check the status, or poll, the I/O device). The program might wait by simply repeatedly performing a test operation to determine if the I/O operation is done.</a:t>
            </a:r>
            <a:endParaRPr/>
          </a:p>
          <a:p>
            <a:endParaRPr/>
          </a:p>
          <a:p>
            <a:r>
              <a:rPr lang="en-US" sz="1200" strike="noStrike" spc="-1">
                <a:solidFill>
                  <a:srgbClr val="000000"/>
                </a:solidFill>
                <a:uFill>
                  <a:solidFill>
                    <a:srgbClr val="FFFFFF"/>
                  </a:solidFill>
                </a:uFill>
                <a:latin typeface="+mn-lt"/>
                <a:ea typeface="+mn-ea"/>
              </a:rPr>
              <a:t>• A sequence of instructions, labeled 5 in the figure, to complete the operation. This may include setting a flag indicating the success or failure of the operation. </a:t>
            </a:r>
            <a:endParaRPr/>
          </a:p>
          <a:p>
            <a:endParaRPr/>
          </a:p>
          <a:p>
            <a:r>
              <a:rPr lang="en-US" sz="1200" strike="noStrike" spc="-1">
                <a:solidFill>
                  <a:srgbClr val="000000"/>
                </a:solidFill>
                <a:uFill>
                  <a:solidFill>
                    <a:srgbClr val="FFFFFF"/>
                  </a:solidFill>
                </a:uFill>
                <a:latin typeface="+mn-lt"/>
                <a:ea typeface="+mn-ea"/>
              </a:rPr>
              <a:t>The dashed line represents the path of execution followed by the processor; that is, this line shows the sequence in which instructions are executed. Thus, after the first WRITE instruction is encountered, the user program is interrupted and execution continues with the I/O program. After the I/O program execution is complete, execution resumes in the user program immediately following the WRITE Instruction. </a:t>
            </a:r>
            <a:endParaRPr/>
          </a:p>
          <a:p>
            <a:endParaRPr/>
          </a:p>
          <a:p>
            <a:r>
              <a:rPr lang="en-US" sz="1200" strike="noStrike" spc="-1">
                <a:solidFill>
                  <a:srgbClr val="000000"/>
                </a:solidFill>
                <a:uFill>
                  <a:solidFill>
                    <a:srgbClr val="FFFFFF"/>
                  </a:solidFill>
                </a:uFill>
                <a:latin typeface="+mn-lt"/>
                <a:ea typeface="+mn-ea"/>
              </a:rPr>
              <a:t>Because the I/O operation may take a relatively long time to complete, the I/O program is hung up waiting for the operation to complete; hence, the user program is stopped at the point of the WRITE call for some considerable period of time.</a:t>
            </a:r>
            <a:endParaRPr/>
          </a:p>
        </p:txBody>
      </p:sp>
      <p:sp>
        <p:nvSpPr>
          <p:cNvPr id="432" name="TextShape 2"/>
          <p:cNvSpPr txBox="1"/>
          <p:nvPr/>
        </p:nvSpPr>
        <p:spPr>
          <a:xfrm>
            <a:off x="3884760" y="8685360"/>
            <a:ext cx="2971440" cy="456840"/>
          </a:xfrm>
          <a:prstGeom prst="rect">
            <a:avLst/>
          </a:prstGeom>
          <a:noFill/>
          <a:ln>
            <a:noFill/>
          </a:ln>
        </p:spPr>
        <p:txBody>
          <a:bodyPr anchor="b"/>
          <a:lstStyle/>
          <a:p>
            <a:pPr algn="r">
              <a:lnSpc>
                <a:spcPct val="100000"/>
              </a:lnSpc>
            </a:pPr>
            <a:fld id="{5D8E36EF-B449-4E79-A638-50F26E3A1BBF}" type="slidenum">
              <a:rPr lang="en-US" sz="1200" strike="noStrike" spc="-1">
                <a:solidFill>
                  <a:srgbClr val="000000"/>
                </a:solidFill>
                <a:uFill>
                  <a:solidFill>
                    <a:srgbClr val="FFFFFF"/>
                  </a:solidFill>
                </a:uFill>
                <a:latin typeface="+mn-lt"/>
                <a:ea typeface="+mn-ea"/>
              </a:rP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With interrupts, the processor can be engaged in executing other instructions while an I/O operation is in progress. Consider the flow of control in Figure 1.5b . As before, the user program reaches a point at which it makes a system call in the form of a WRITE call. The I/O program that is invoked in this case consists only of the preparation code and the actual I/O command. After these few instructions have been executed, control returns to the user program. Meanwhile, the external device is busy accepting data from computer memory and printing it. This I/O operation is conducted concurrently with the execution of instructions in the user program. </a:t>
            </a:r>
            <a:endParaRPr/>
          </a:p>
          <a:p>
            <a:endParaRPr/>
          </a:p>
          <a:p>
            <a:r>
              <a:rPr lang="en-US" sz="1200" strike="noStrike" spc="-1">
                <a:solidFill>
                  <a:srgbClr val="000000"/>
                </a:solidFill>
                <a:uFill>
                  <a:solidFill>
                    <a:srgbClr val="FFFFFF"/>
                  </a:solidFill>
                </a:uFill>
                <a:latin typeface="+mn-lt"/>
                <a:ea typeface="+mn-ea"/>
              </a:rPr>
              <a:t>When the external device becomes ready to be serviced, that is, when it is ready to accept more data from the processor, the I/O module for that external device sends an </a:t>
            </a:r>
            <a:r>
              <a:rPr lang="en-US" sz="1200" i="1" strike="noStrike" spc="-1">
                <a:solidFill>
                  <a:srgbClr val="000000"/>
                </a:solidFill>
                <a:uFill>
                  <a:solidFill>
                    <a:srgbClr val="FFFFFF"/>
                  </a:solidFill>
                </a:uFill>
                <a:latin typeface="+mn-lt"/>
                <a:ea typeface="+mn-ea"/>
              </a:rPr>
              <a:t>interrupt request signal to the processor. The processor responds by </a:t>
            </a:r>
            <a:r>
              <a:rPr lang="en-US" sz="1200" strike="noStrike" spc="-1">
                <a:solidFill>
                  <a:srgbClr val="000000"/>
                </a:solidFill>
                <a:uFill>
                  <a:solidFill>
                    <a:srgbClr val="FFFFFF"/>
                  </a:solidFill>
                </a:uFill>
                <a:latin typeface="+mn-lt"/>
                <a:ea typeface="+mn-ea"/>
              </a:rPr>
              <a:t>suspending operation of the current program; branching off to a routine to service that particular I/O device, known as an interrupt handler; and resuming the original execution after the device is serviced. The points at which such interrupts occur are indicated by </a:t>
            </a:r>
            <a:r>
              <a:rPr lang="en-US" sz="1200" b="1" strike="noStrike" spc="-1">
                <a:solidFill>
                  <a:srgbClr val="000000"/>
                </a:solidFill>
                <a:uFill>
                  <a:solidFill>
                    <a:srgbClr val="FFFFFF"/>
                  </a:solidFill>
                </a:uFill>
                <a:latin typeface="+mn-lt"/>
                <a:ea typeface="+mn-ea"/>
              </a:rPr>
              <a:t>X</a:t>
            </a:r>
            <a:r>
              <a:rPr lang="en-US" sz="1200" strike="noStrike" spc="-1">
                <a:solidFill>
                  <a:srgbClr val="000000"/>
                </a:solidFill>
                <a:uFill>
                  <a:solidFill>
                    <a:srgbClr val="FFFFFF"/>
                  </a:solidFill>
                </a:uFill>
                <a:latin typeface="+mn-lt"/>
                <a:ea typeface="+mn-ea"/>
              </a:rPr>
              <a:t> in Figure 1.5b . Note that an interrupt can occur at any point in the main program, not just at one specific instruction.</a:t>
            </a:r>
            <a:endParaRPr/>
          </a:p>
        </p:txBody>
      </p:sp>
      <p:sp>
        <p:nvSpPr>
          <p:cNvPr id="434" name="TextShape 2"/>
          <p:cNvSpPr txBox="1"/>
          <p:nvPr/>
        </p:nvSpPr>
        <p:spPr>
          <a:xfrm>
            <a:off x="3884760" y="8685360"/>
            <a:ext cx="2971440" cy="456840"/>
          </a:xfrm>
          <a:prstGeom prst="rect">
            <a:avLst/>
          </a:prstGeom>
          <a:noFill/>
          <a:ln>
            <a:noFill/>
          </a:ln>
        </p:spPr>
        <p:txBody>
          <a:bodyPr anchor="b"/>
          <a:lstStyle/>
          <a:p>
            <a:pPr algn="r">
              <a:lnSpc>
                <a:spcPct val="100000"/>
              </a:lnSpc>
            </a:pPr>
            <a:fld id="{694BF3E4-0C8E-43F7-BE41-3096D655C89C}" type="slidenum">
              <a:rPr lang="en-US" sz="1200" strike="noStrike" spc="-1">
                <a:solidFill>
                  <a:srgbClr val="000000"/>
                </a:solidFill>
                <a:uFill>
                  <a:solidFill>
                    <a:srgbClr val="FFFFFF"/>
                  </a:solidFill>
                </a:uFill>
                <a:latin typeface="+mn-lt"/>
                <a:ea typeface="+mn-ea"/>
              </a:rP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PlaceHolder 1"/>
          <p:cNvSpPr>
            <a:spLocks noGrp="1"/>
          </p:cNvSpPr>
          <p:nvPr>
            <p:ph type="body"/>
          </p:nvPr>
        </p:nvSpPr>
        <p:spPr>
          <a:xfrm>
            <a:off x="685800" y="4343400"/>
            <a:ext cx="5486040" cy="4114440"/>
          </a:xfrm>
          <a:prstGeom prst="rect">
            <a:avLst/>
          </a:prstGeom>
        </p:spPr>
        <p:txBody>
          <a:bodyPr/>
          <a:lstStyle/>
          <a:p>
            <a:r>
              <a:rPr lang="en-US" sz="2000" strike="noStrike" spc="-1">
                <a:uFill>
                  <a:solidFill>
                    <a:srgbClr val="FFFFFF"/>
                  </a:solidFill>
                </a:uFill>
                <a:latin typeface="Arial"/>
              </a:rPr>
              <a:t>Figure 1.5c Long I/O Wait.</a:t>
            </a:r>
            <a:endParaRPr/>
          </a:p>
        </p:txBody>
      </p:sp>
      <p:sp>
        <p:nvSpPr>
          <p:cNvPr id="436" name="TextShape 2"/>
          <p:cNvSpPr txBox="1"/>
          <p:nvPr/>
        </p:nvSpPr>
        <p:spPr>
          <a:xfrm>
            <a:off x="3884760" y="8685360"/>
            <a:ext cx="2971440" cy="456840"/>
          </a:xfrm>
          <a:prstGeom prst="rect">
            <a:avLst/>
          </a:prstGeom>
          <a:noFill/>
          <a:ln>
            <a:noFill/>
          </a:ln>
        </p:spPr>
        <p:txBody>
          <a:bodyPr anchor="b"/>
          <a:lstStyle/>
          <a:p>
            <a:pPr algn="r">
              <a:lnSpc>
                <a:spcPct val="100000"/>
              </a:lnSpc>
            </a:pPr>
            <a:fld id="{5002AA83-A223-4DED-BD89-98495DA4D530}" type="slidenum">
              <a:rPr lang="en-US" sz="1200" strike="noStrike" spc="-1">
                <a:solidFill>
                  <a:srgbClr val="000000"/>
                </a:solidFill>
                <a:uFill>
                  <a:solidFill>
                    <a:srgbClr val="FFFFFF"/>
                  </a:solidFill>
                </a:uFill>
                <a:latin typeface="+mn-lt"/>
                <a:ea typeface="+mn-ea"/>
              </a:rP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For the user program, an interrupt suspends the normal sequence of execution. When the interrupt processing is completed, execution resumes ( Figure 1.6 ). Thus, the user program does not have to contain any special code to accommodate interrupts; the processor and the OS are responsible for suspending the user program and then resuming it at the same point.</a:t>
            </a:r>
            <a:endParaRPr/>
          </a:p>
        </p:txBody>
      </p:sp>
      <p:sp>
        <p:nvSpPr>
          <p:cNvPr id="438" name="TextShape 2"/>
          <p:cNvSpPr txBox="1"/>
          <p:nvPr/>
        </p:nvSpPr>
        <p:spPr>
          <a:xfrm>
            <a:off x="3884760" y="8685360"/>
            <a:ext cx="2971440" cy="456840"/>
          </a:xfrm>
          <a:prstGeom prst="rect">
            <a:avLst/>
          </a:prstGeom>
          <a:noFill/>
          <a:ln>
            <a:noFill/>
          </a:ln>
        </p:spPr>
        <p:txBody>
          <a:bodyPr anchor="b"/>
          <a:lstStyle/>
          <a:p>
            <a:pPr algn="r">
              <a:lnSpc>
                <a:spcPct val="100000"/>
              </a:lnSpc>
            </a:pPr>
            <a:fld id="{FA8982AD-7599-4681-BFEC-32E2D83D4B0D}" type="slidenum">
              <a:rPr lang="en-US" sz="1200" strike="noStrike" spc="-1">
                <a:solidFill>
                  <a:srgbClr val="000000"/>
                </a:solidFill>
                <a:uFill>
                  <a:solidFill>
                    <a:srgbClr val="FFFFFF"/>
                  </a:solidFill>
                </a:uFill>
                <a:latin typeface="+mn-lt"/>
                <a:ea typeface="+mn-ea"/>
              </a:rP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To accommodate interrupts, an </a:t>
            </a:r>
            <a:r>
              <a:rPr lang="en-US" sz="1200" i="1" strike="noStrike" spc="-1">
                <a:solidFill>
                  <a:srgbClr val="000000"/>
                </a:solidFill>
                <a:uFill>
                  <a:solidFill>
                    <a:srgbClr val="FFFFFF"/>
                  </a:solidFill>
                </a:uFill>
                <a:latin typeface="+mn-lt"/>
                <a:ea typeface="+mn-ea"/>
              </a:rPr>
              <a:t>interrupt stage is added to the instruction cycle, </a:t>
            </a:r>
            <a:r>
              <a:rPr lang="en-US" sz="1200" strike="noStrike" spc="-1">
                <a:solidFill>
                  <a:srgbClr val="000000"/>
                </a:solidFill>
                <a:uFill>
                  <a:solidFill>
                    <a:srgbClr val="FFFFFF"/>
                  </a:solidFill>
                </a:uFill>
                <a:latin typeface="+mn-lt"/>
                <a:ea typeface="+mn-ea"/>
              </a:rPr>
              <a:t>as shown in Figure 1.7 (compare Figure 1.2 ). In the interrupt stage, the processor checks to see if any interrupts have occurred, indicated by the presence of an interrupt signal. If no interrupts are pending, the processor proceeds to the fetch stage and fetches the next instruction of the current program. If an interrupt is pending, the processor suspends execution of the current program and executes an </a:t>
            </a:r>
            <a:r>
              <a:rPr lang="en-US" sz="1200" i="1" strike="noStrike" spc="-1">
                <a:solidFill>
                  <a:srgbClr val="000000"/>
                </a:solidFill>
                <a:uFill>
                  <a:solidFill>
                    <a:srgbClr val="FFFFFF"/>
                  </a:solidFill>
                </a:uFill>
                <a:latin typeface="+mn-lt"/>
                <a:ea typeface="+mn-ea"/>
              </a:rPr>
              <a:t>interrupt handler </a:t>
            </a:r>
            <a:r>
              <a:rPr lang="en-US" sz="1200" strike="noStrike" spc="-1">
                <a:solidFill>
                  <a:srgbClr val="000000"/>
                </a:solidFill>
                <a:uFill>
                  <a:solidFill>
                    <a:srgbClr val="FFFFFF"/>
                  </a:solidFill>
                </a:uFill>
                <a:latin typeface="+mn-lt"/>
                <a:ea typeface="+mn-ea"/>
              </a:rPr>
              <a:t>routine. The interrupt-handler routine is generally part of the OS. Typically, this routine determines the nature of the interrupt and performs whatever actions are needed. In the example we have been using, the handler determines which I/O module generated the interrupt and may branch to a program that will write more data out to that I/O module. When the interrupt-handler routine is completed, the processor can resume execution of the user program at the point of interruption.</a:t>
            </a:r>
            <a:endParaRPr/>
          </a:p>
          <a:p>
            <a:endParaRPr/>
          </a:p>
          <a:p>
            <a:r>
              <a:rPr lang="en-US" sz="1200" strike="noStrike" spc="-1">
                <a:solidFill>
                  <a:srgbClr val="000000"/>
                </a:solidFill>
                <a:uFill>
                  <a:solidFill>
                    <a:srgbClr val="FFFFFF"/>
                  </a:solidFill>
                </a:uFill>
                <a:latin typeface="+mn-lt"/>
                <a:ea typeface="+mn-ea"/>
              </a:rPr>
              <a:t>It is clear that there is some overhead involved in this process. Extra instructions must be executed (in the interrupt handler) to determine the nature of the interrupt and to decide on the appropriate action. Nevertheless, because of the relatively large amount of time that would be wasted by simply waiting on an I/O operation, the processor can be employed much more efficiently with the use of interrupts.</a:t>
            </a:r>
            <a:endParaRPr/>
          </a:p>
        </p:txBody>
      </p:sp>
      <p:sp>
        <p:nvSpPr>
          <p:cNvPr id="440" name="TextShape 2"/>
          <p:cNvSpPr txBox="1"/>
          <p:nvPr/>
        </p:nvSpPr>
        <p:spPr>
          <a:xfrm>
            <a:off x="3884760" y="8685360"/>
            <a:ext cx="2971440" cy="456840"/>
          </a:xfrm>
          <a:prstGeom prst="rect">
            <a:avLst/>
          </a:prstGeom>
          <a:noFill/>
          <a:ln>
            <a:noFill/>
          </a:ln>
        </p:spPr>
        <p:txBody>
          <a:bodyPr anchor="b"/>
          <a:lstStyle/>
          <a:p>
            <a:pPr algn="r">
              <a:lnSpc>
                <a:spcPct val="100000"/>
              </a:lnSpc>
            </a:pPr>
            <a:fld id="{2D964883-801C-4AE6-9F87-0EA03BB245F6}" type="slidenum">
              <a:rPr lang="en-US" sz="1200" strike="noStrike" spc="-1">
                <a:solidFill>
                  <a:srgbClr val="000000"/>
                </a:solidFill>
                <a:uFill>
                  <a:solidFill>
                    <a:srgbClr val="FFFFFF"/>
                  </a:solidFill>
                </a:uFill>
                <a:latin typeface="+mn-lt"/>
                <a:ea typeface="+mn-ea"/>
              </a:rP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To appreciate the gain in efficiency, consider Figure 1.8 , which is a timing diagram based on the flow of control in Figures 1.5a and 1.5b . Figures 1.5b and 1.8 assume that the time required for the I/O operation is relatively short: less than the time to complete the execution of instructions between write operations in the user program. The more typical case, especially for a slow device such as a printer, is that the I/O operation will take much more time than executing a sequence of user instructions. Figure 1.5c indicates this state of affairs. In this case, the user program reaches the second WRITE call before the I/O operation spawned by the first call is complete. The result is that the user program is hung up at that point.</a:t>
            </a:r>
            <a:endParaRPr/>
          </a:p>
        </p:txBody>
      </p:sp>
      <p:sp>
        <p:nvSpPr>
          <p:cNvPr id="442" name="TextShape 2"/>
          <p:cNvSpPr txBox="1"/>
          <p:nvPr/>
        </p:nvSpPr>
        <p:spPr>
          <a:xfrm>
            <a:off x="3884760" y="8685360"/>
            <a:ext cx="2971440" cy="456840"/>
          </a:xfrm>
          <a:prstGeom prst="rect">
            <a:avLst/>
          </a:prstGeom>
          <a:noFill/>
          <a:ln>
            <a:noFill/>
          </a:ln>
        </p:spPr>
        <p:txBody>
          <a:bodyPr anchor="b"/>
          <a:lstStyle/>
          <a:p>
            <a:pPr algn="r">
              <a:lnSpc>
                <a:spcPct val="100000"/>
              </a:lnSpc>
            </a:pPr>
            <a:fld id="{437B6643-BE04-41FC-8EC6-4588F5D171FC}" type="slidenum">
              <a:rPr lang="en-US" sz="1200" strike="noStrike" spc="-1">
                <a:solidFill>
                  <a:srgbClr val="000000"/>
                </a:solidFill>
                <a:uFill>
                  <a:solidFill>
                    <a:srgbClr val="FFFFFF"/>
                  </a:solidFill>
                </a:uFill>
                <a:latin typeface="+mn-lt"/>
                <a:ea typeface="+mn-ea"/>
              </a:rP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When the preceding I/O operation is completed, this new WRITE call may be processed, and a new I/O operation may be started. Figure 1.9 shows the timing for this situation with and without the use of interrupts. We can see that there is still a gain in efficiency because part of the time during which the I/O operation is underway overlaps with the execution of user instructions.</a:t>
            </a:r>
            <a:endParaRPr/>
          </a:p>
        </p:txBody>
      </p:sp>
      <p:sp>
        <p:nvSpPr>
          <p:cNvPr id="444" name="TextShape 2"/>
          <p:cNvSpPr txBox="1"/>
          <p:nvPr/>
        </p:nvSpPr>
        <p:spPr>
          <a:xfrm>
            <a:off x="3884760" y="8685360"/>
            <a:ext cx="2971440" cy="456840"/>
          </a:xfrm>
          <a:prstGeom prst="rect">
            <a:avLst/>
          </a:prstGeom>
          <a:noFill/>
          <a:ln>
            <a:noFill/>
          </a:ln>
        </p:spPr>
        <p:txBody>
          <a:bodyPr anchor="b"/>
          <a:lstStyle/>
          <a:p>
            <a:pPr algn="r">
              <a:lnSpc>
                <a:spcPct val="100000"/>
              </a:lnSpc>
            </a:pPr>
            <a:fld id="{14EDB2FB-91A9-4FF7-A300-D818DC7CB685}" type="slidenum">
              <a:rPr lang="en-US" sz="1200" strike="noStrike" spc="-1">
                <a:solidFill>
                  <a:srgbClr val="000000"/>
                </a:solidFill>
                <a:uFill>
                  <a:solidFill>
                    <a:srgbClr val="FFFFFF"/>
                  </a:solidFill>
                </a:uFill>
                <a:latin typeface="+mn-lt"/>
                <a:ea typeface="+mn-ea"/>
              </a:rP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At a top level, a computer consists of processor, memory, and I/O components, with one or more modules of each type. These components are interconnected in some fashion to achieve the main function of the computer, which is to execute programs. Thus, there are four main structural elements:</a:t>
            </a:r>
            <a:endParaRPr/>
          </a:p>
          <a:p>
            <a:endParaRPr/>
          </a:p>
          <a:p>
            <a:r>
              <a:rPr lang="en-US" sz="1200" strike="noStrike" spc="-1">
                <a:solidFill>
                  <a:srgbClr val="000000"/>
                </a:solidFill>
                <a:uFill>
                  <a:solidFill>
                    <a:srgbClr val="FFFFFF"/>
                  </a:solidFill>
                </a:uFill>
                <a:latin typeface="+mn-lt"/>
                <a:ea typeface="+mn-ea"/>
              </a:rPr>
              <a:t>Processor</a:t>
            </a:r>
            <a:endParaRPr/>
          </a:p>
          <a:p>
            <a:r>
              <a:rPr lang="en-US" sz="1200" strike="noStrike" spc="-1">
                <a:solidFill>
                  <a:srgbClr val="000000"/>
                </a:solidFill>
                <a:uFill>
                  <a:solidFill>
                    <a:srgbClr val="FFFFFF"/>
                  </a:solidFill>
                </a:uFill>
                <a:latin typeface="+mn-lt"/>
                <a:ea typeface="+mn-ea"/>
              </a:rPr>
              <a:t>I/O Modules</a:t>
            </a:r>
            <a:endParaRPr/>
          </a:p>
          <a:p>
            <a:r>
              <a:rPr lang="en-US" sz="1200" strike="noStrike" spc="-1">
                <a:solidFill>
                  <a:srgbClr val="000000"/>
                </a:solidFill>
                <a:uFill>
                  <a:solidFill>
                    <a:srgbClr val="FFFFFF"/>
                  </a:solidFill>
                </a:uFill>
                <a:latin typeface="+mn-lt"/>
                <a:ea typeface="+mn-ea"/>
              </a:rPr>
              <a:t>Main Memory</a:t>
            </a:r>
            <a:endParaRPr/>
          </a:p>
          <a:p>
            <a:r>
              <a:rPr lang="en-US" sz="1200" strike="noStrike" spc="-1">
                <a:solidFill>
                  <a:srgbClr val="000000"/>
                </a:solidFill>
                <a:uFill>
                  <a:solidFill>
                    <a:srgbClr val="FFFFFF"/>
                  </a:solidFill>
                </a:uFill>
                <a:latin typeface="+mn-lt"/>
                <a:ea typeface="+mn-ea"/>
              </a:rPr>
              <a:t>System Bus</a:t>
            </a:r>
            <a:endParaRPr/>
          </a:p>
        </p:txBody>
      </p:sp>
      <p:sp>
        <p:nvSpPr>
          <p:cNvPr id="396" name="TextShape 2"/>
          <p:cNvSpPr txBox="1"/>
          <p:nvPr/>
        </p:nvSpPr>
        <p:spPr>
          <a:xfrm>
            <a:off x="3884760" y="8685360"/>
            <a:ext cx="2971440" cy="456840"/>
          </a:xfrm>
          <a:prstGeom prst="rect">
            <a:avLst/>
          </a:prstGeom>
          <a:noFill/>
          <a:ln>
            <a:noFill/>
          </a:ln>
        </p:spPr>
        <p:txBody>
          <a:bodyPr anchor="b"/>
          <a:lstStyle/>
          <a:p>
            <a:pPr algn="r">
              <a:lnSpc>
                <a:spcPct val="100000"/>
              </a:lnSpc>
            </a:pPr>
            <a:fld id="{37DCAEE0-8154-4F1D-8F04-827F148E8E0F}" type="slidenum">
              <a:rPr lang="en-US" sz="1200" strike="noStrike" spc="-1">
                <a:solidFill>
                  <a:srgbClr val="000000"/>
                </a:solidFill>
                <a:uFill>
                  <a:solidFill>
                    <a:srgbClr val="FFFFFF"/>
                  </a:solidFill>
                </a:uFill>
                <a:latin typeface="+mn-lt"/>
                <a:ea typeface="+mn-ea"/>
              </a:rP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An interrupt triggers a number of events, both in the processor hardware and in software. Figure 1.10 shows a typical sequence. When an I/O device completes an I/O operation, the following sequence of hardware events occurs:</a:t>
            </a:r>
            <a:endParaRPr/>
          </a:p>
          <a:p>
            <a:endParaRPr/>
          </a:p>
          <a:p>
            <a:pPr marL="228600" indent="-228240">
              <a:lnSpc>
                <a:spcPct val="100000"/>
              </a:lnSpc>
              <a:buFont typeface="StarSymbol"/>
              <a:buAutoNum type="arabicPeriod"/>
            </a:pPr>
            <a:r>
              <a:rPr lang="en-US" sz="1200" strike="noStrike" spc="-1">
                <a:solidFill>
                  <a:srgbClr val="000000"/>
                </a:solidFill>
                <a:uFill>
                  <a:solidFill>
                    <a:srgbClr val="FFFFFF"/>
                  </a:solidFill>
                </a:uFill>
                <a:latin typeface="+mn-lt"/>
                <a:ea typeface="+mn-ea"/>
              </a:rPr>
              <a:t>The device issues an interrupt signal to the processor.</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2. The processor finishes execution of the current instruction before responding to the interrupt, as indicated in Figure 1.7 .</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3. The processor tests for a pending interrupt request, determines that there is one, and sends an acknowledgment signal to the device that issued the interrupt. The acknowledgment allows the device to remove its interrupt signal.</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4. The processor next needs to prepare to transfer control to the interrupt routine. To begin, it saves information needed to resume the current program at the point of interrupt. The minimum information required is the program status word (PSW) and the location of the next instruction to be executed, which is contained in the program counter (PC). These can be pushed onto a control stack (see Appendix 1B).</a:t>
            </a:r>
            <a:endParaRPr/>
          </a:p>
          <a:p>
            <a:pPr>
              <a:lnSpc>
                <a:spcPct val="100000"/>
              </a:lnSpc>
            </a:pPr>
            <a:endParaRPr/>
          </a:p>
          <a:p>
            <a:pPr>
              <a:lnSpc>
                <a:spcPct val="100000"/>
              </a:lnSpc>
            </a:pPr>
            <a:r>
              <a:rPr lang="en-US" sz="1200" strike="noStrike" spc="-1">
                <a:solidFill>
                  <a:srgbClr val="000000"/>
                </a:solidFill>
                <a:uFill>
                  <a:solidFill>
                    <a:srgbClr val="FFFFFF"/>
                  </a:solidFill>
                </a:uFill>
                <a:latin typeface="+mn-lt"/>
                <a:ea typeface="+mn-ea"/>
              </a:rPr>
              <a:t>5. The processor then loads the program counter with the entry location of the interrupt-handling routine that will respond to this interrupt. Depending on the computer architecture and OS design, there may be a single program, one for each type of interrupt, or one for each device and each type of interrupt. If there is more than one interrupt-handling routine, the processor must determine which one to invoke. This information may have been included in the original interrupt signal, or the processor may have to issue a request to the device that issued the interrupt to get a response that contains the needed information.</a:t>
            </a:r>
            <a:endParaRPr/>
          </a:p>
        </p:txBody>
      </p:sp>
      <p:sp>
        <p:nvSpPr>
          <p:cNvPr id="446" name="TextShape 2"/>
          <p:cNvSpPr txBox="1"/>
          <p:nvPr/>
        </p:nvSpPr>
        <p:spPr>
          <a:xfrm>
            <a:off x="3884760" y="8685360"/>
            <a:ext cx="2971440" cy="456840"/>
          </a:xfrm>
          <a:prstGeom prst="rect">
            <a:avLst/>
          </a:prstGeom>
          <a:noFill/>
          <a:ln>
            <a:noFill/>
          </a:ln>
        </p:spPr>
        <p:txBody>
          <a:bodyPr anchor="b"/>
          <a:lstStyle/>
          <a:p>
            <a:pPr algn="r">
              <a:lnSpc>
                <a:spcPct val="100000"/>
              </a:lnSpc>
            </a:pPr>
            <a:fld id="{44A61ECB-A7DA-4047-A60A-AF3EDF648FEF}" type="slidenum">
              <a:rPr lang="en-US" sz="1200" strike="noStrike" spc="-1">
                <a:solidFill>
                  <a:srgbClr val="000000"/>
                </a:solidFill>
                <a:uFill>
                  <a:solidFill>
                    <a:srgbClr val="FFFFFF"/>
                  </a:solidFill>
                </a:uFill>
                <a:latin typeface="+mn-lt"/>
                <a:ea typeface="+mn-ea"/>
              </a:rP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Once the program counter has been loaded, the processor proceeds to the next instruction cycle, which begins with an instruction fetch. Because the instruction fetch is determined by the contents of the program counter, control is transferred to the interrupt-handler program. The execution of this program results in the following operations:</a:t>
            </a:r>
            <a:endParaRPr dirty="0"/>
          </a:p>
          <a:p>
            <a:endParaRPr dirty="0"/>
          </a:p>
          <a:p>
            <a:r>
              <a:rPr lang="en-US" sz="1200" strike="noStrike" spc="-1" dirty="0">
                <a:solidFill>
                  <a:srgbClr val="000000"/>
                </a:solidFill>
                <a:uFill>
                  <a:solidFill>
                    <a:srgbClr val="FFFFFF"/>
                  </a:solidFill>
                </a:uFill>
                <a:latin typeface="+mn-lt"/>
                <a:ea typeface="+mn-ea"/>
              </a:rPr>
              <a:t>6. At this point, the program counter and </a:t>
            </a:r>
            <a:r>
              <a:rPr lang="en-US" sz="1200" strike="noStrike" spc="-1" dirty="0" smtClean="0">
                <a:solidFill>
                  <a:srgbClr val="000000"/>
                </a:solidFill>
                <a:uFill>
                  <a:solidFill>
                    <a:srgbClr val="FFFFFF"/>
                  </a:solidFill>
                </a:uFill>
                <a:latin typeface="+mn-lt"/>
                <a:ea typeface="+mn-ea"/>
              </a:rPr>
              <a:t>PSW (Program Status Word) </a:t>
            </a:r>
            <a:r>
              <a:rPr lang="en-US" sz="1200" strike="noStrike" spc="-1" dirty="0">
                <a:solidFill>
                  <a:srgbClr val="000000"/>
                </a:solidFill>
                <a:uFill>
                  <a:solidFill>
                    <a:srgbClr val="FFFFFF"/>
                  </a:solidFill>
                </a:uFill>
                <a:latin typeface="+mn-lt"/>
                <a:ea typeface="+mn-ea"/>
              </a:rPr>
              <a:t>relating to the interrupted program have been saved on the control stack. However, there is other information that is considered part of the state of the executing program. In particular, the contents of the processor registers need to be saved, because these registers may be used by the interrupt handler. So all of these values, plus any other state information, need to be saved. Typically, the interrupt handler will begin by saving the contents of all registers on the stack. Other state information that must be saved is discussed in Chapter 3 . Figure 1.11a shows a simple example. In this case, a user program is interrupted after the instruction at location </a:t>
            </a:r>
            <a:r>
              <a:rPr lang="en-US" sz="1200" i="1" strike="noStrike" spc="-1" dirty="0">
                <a:solidFill>
                  <a:srgbClr val="000000"/>
                </a:solidFill>
                <a:uFill>
                  <a:solidFill>
                    <a:srgbClr val="FFFFFF"/>
                  </a:solidFill>
                </a:uFill>
                <a:latin typeface="+mn-lt"/>
                <a:ea typeface="+mn-ea"/>
              </a:rPr>
              <a:t>N. The contents of all of the registers plus the address </a:t>
            </a:r>
            <a:r>
              <a:rPr lang="en-US" sz="1200" strike="noStrike" spc="-1" dirty="0">
                <a:solidFill>
                  <a:srgbClr val="000000"/>
                </a:solidFill>
                <a:uFill>
                  <a:solidFill>
                    <a:srgbClr val="FFFFFF"/>
                  </a:solidFill>
                </a:uFill>
                <a:latin typeface="+mn-lt"/>
                <a:ea typeface="+mn-ea"/>
              </a:rPr>
              <a:t>of the next instruction (</a:t>
            </a:r>
            <a:r>
              <a:rPr lang="en-US" sz="1200" i="1" strike="noStrike" spc="-1" dirty="0">
                <a:solidFill>
                  <a:srgbClr val="000000"/>
                </a:solidFill>
                <a:uFill>
                  <a:solidFill>
                    <a:srgbClr val="FFFFFF"/>
                  </a:solidFill>
                </a:uFill>
                <a:latin typeface="+mn-lt"/>
                <a:ea typeface="+mn-ea"/>
              </a:rPr>
              <a:t>N +1) , a total of M words, are pushed onto the control </a:t>
            </a:r>
            <a:r>
              <a:rPr lang="en-US" sz="1200" strike="noStrike" spc="-1" dirty="0">
                <a:solidFill>
                  <a:srgbClr val="000000"/>
                </a:solidFill>
                <a:uFill>
                  <a:solidFill>
                    <a:srgbClr val="FFFFFF"/>
                  </a:solidFill>
                </a:uFill>
                <a:latin typeface="+mn-lt"/>
                <a:ea typeface="+mn-ea"/>
              </a:rPr>
              <a:t>stack. The stack pointer is updated to point to the new top of stack, and the program counter is updated to point to the beginning of the interrupt service routine.</a:t>
            </a:r>
            <a:endParaRPr dirty="0"/>
          </a:p>
          <a:p>
            <a:endParaRPr dirty="0"/>
          </a:p>
          <a:p>
            <a:r>
              <a:rPr lang="en-US" sz="1200" strike="noStrike" spc="-1" dirty="0">
                <a:solidFill>
                  <a:srgbClr val="000000"/>
                </a:solidFill>
                <a:uFill>
                  <a:solidFill>
                    <a:srgbClr val="FFFFFF"/>
                  </a:solidFill>
                </a:uFill>
                <a:latin typeface="+mn-lt"/>
                <a:ea typeface="+mn-ea"/>
              </a:rPr>
              <a:t>7. The interrupt handler may now proceed to process the interrupt. This includes an examination of status information relating to the I/O operation or other event that caused an interrupt. It may also involve sending additional commands or acknowledgments to the I/O device.</a:t>
            </a:r>
            <a:endParaRPr dirty="0"/>
          </a:p>
          <a:p>
            <a:endParaRPr dirty="0"/>
          </a:p>
          <a:p>
            <a:r>
              <a:rPr lang="en-US" sz="1200" strike="noStrike" spc="-1" dirty="0">
                <a:solidFill>
                  <a:srgbClr val="000000"/>
                </a:solidFill>
                <a:uFill>
                  <a:solidFill>
                    <a:srgbClr val="FFFFFF"/>
                  </a:solidFill>
                </a:uFill>
                <a:latin typeface="+mn-lt"/>
                <a:ea typeface="+mn-ea"/>
              </a:rPr>
              <a:t>8. When interrupt processing is complete, the saved register values are retrieved from the stack and restored to the registers (e.g., see Figure 1.11b ).</a:t>
            </a:r>
            <a:endParaRPr dirty="0"/>
          </a:p>
          <a:p>
            <a:endParaRPr dirty="0"/>
          </a:p>
          <a:p>
            <a:r>
              <a:rPr lang="en-US" sz="1200" strike="noStrike" spc="-1" dirty="0">
                <a:solidFill>
                  <a:srgbClr val="000000"/>
                </a:solidFill>
                <a:uFill>
                  <a:solidFill>
                    <a:srgbClr val="FFFFFF"/>
                  </a:solidFill>
                </a:uFill>
                <a:latin typeface="+mn-lt"/>
                <a:ea typeface="+mn-ea"/>
              </a:rPr>
              <a:t>9. The final act is to restore the PSW and program counter values from the stack. As a result, the next instruction to be executed will be from the previously</a:t>
            </a:r>
            <a:endParaRPr dirty="0"/>
          </a:p>
          <a:p>
            <a:r>
              <a:rPr lang="en-US" sz="1200" strike="noStrike" spc="-1" dirty="0">
                <a:solidFill>
                  <a:srgbClr val="000000"/>
                </a:solidFill>
                <a:uFill>
                  <a:solidFill>
                    <a:srgbClr val="FFFFFF"/>
                  </a:solidFill>
                </a:uFill>
                <a:latin typeface="+mn-lt"/>
                <a:ea typeface="+mn-ea"/>
              </a:rPr>
              <a:t>interrupted program.</a:t>
            </a:r>
            <a:endParaRPr dirty="0"/>
          </a:p>
          <a:p>
            <a:endParaRPr dirty="0"/>
          </a:p>
          <a:p>
            <a:r>
              <a:rPr lang="en-US" sz="1200" strike="noStrike" spc="-1" dirty="0">
                <a:solidFill>
                  <a:srgbClr val="000000"/>
                </a:solidFill>
                <a:uFill>
                  <a:solidFill>
                    <a:srgbClr val="FFFFFF"/>
                  </a:solidFill>
                </a:uFill>
                <a:latin typeface="+mn-lt"/>
                <a:ea typeface="+mn-ea"/>
              </a:rPr>
              <a:t>It is important to save all of the state information about the interrupted program for later resumption. This is because the interrupt is not a routine called from the program. Rather, the interrupt can occur at any time and therefore at any point in the execution of a user program. Its occurrence is unpredictable.</a:t>
            </a:r>
            <a:r>
              <a:rPr lang="en-US" sz="2000" strike="noStrike" spc="-1" dirty="0">
                <a:solidFill>
                  <a:srgbClr val="000000"/>
                </a:solidFill>
                <a:uFill>
                  <a:solidFill>
                    <a:srgbClr val="FFFFFF"/>
                  </a:solidFill>
                </a:uFill>
                <a:latin typeface="+mn-lt"/>
                <a:ea typeface="+mn-ea"/>
              </a:rPr>
              <a:t>.</a:t>
            </a:r>
            <a:endParaRPr dirty="0"/>
          </a:p>
        </p:txBody>
      </p:sp>
      <p:sp>
        <p:nvSpPr>
          <p:cNvPr id="448" name="TextShape 2"/>
          <p:cNvSpPr txBox="1"/>
          <p:nvPr/>
        </p:nvSpPr>
        <p:spPr>
          <a:xfrm>
            <a:off x="3884760" y="8685360"/>
            <a:ext cx="2971440" cy="456840"/>
          </a:xfrm>
          <a:prstGeom prst="rect">
            <a:avLst/>
          </a:prstGeom>
          <a:noFill/>
          <a:ln>
            <a:noFill/>
          </a:ln>
        </p:spPr>
        <p:txBody>
          <a:bodyPr anchor="b"/>
          <a:lstStyle/>
          <a:p>
            <a:pPr algn="r">
              <a:lnSpc>
                <a:spcPct val="100000"/>
              </a:lnSpc>
            </a:pPr>
            <a:fld id="{D68A965B-506B-441D-BCB9-F9A46BC29643}" type="slidenum">
              <a:rPr lang="en-US" sz="1200" strike="noStrike" spc="-1">
                <a:solidFill>
                  <a:srgbClr val="000000"/>
                </a:solidFill>
                <a:uFill>
                  <a:solidFill>
                    <a:srgbClr val="FFFFFF"/>
                  </a:solidFill>
                </a:uFill>
                <a:latin typeface="+mn-lt"/>
                <a:ea typeface="+mn-ea"/>
              </a:rP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So far, we have discussed the occurrence of a single interrupt. Suppose, however, that one or more interrupts can occur while an interrupt is being processed. For example, a program may be receiving data from a communications line and printing results at the same time. The printer will generate an interrupt every time that it completes a print operation. The communication line controller will generate an interrupt every time a unit of data arrives. The unit could either be a single character or a block, depending on the nature of the communications discipline. In any case, it is possible for a communications interrupt to occur while a printer interrupt is being processed.</a:t>
            </a:r>
            <a:endParaRPr/>
          </a:p>
        </p:txBody>
      </p:sp>
      <p:sp>
        <p:nvSpPr>
          <p:cNvPr id="450" name="TextShape 2"/>
          <p:cNvSpPr txBox="1"/>
          <p:nvPr/>
        </p:nvSpPr>
        <p:spPr>
          <a:xfrm>
            <a:off x="3884760" y="8685360"/>
            <a:ext cx="2971440" cy="456840"/>
          </a:xfrm>
          <a:prstGeom prst="rect">
            <a:avLst/>
          </a:prstGeom>
          <a:noFill/>
          <a:ln>
            <a:noFill/>
          </a:ln>
        </p:spPr>
        <p:txBody>
          <a:bodyPr anchor="b"/>
          <a:lstStyle/>
          <a:p>
            <a:pPr algn="r">
              <a:lnSpc>
                <a:spcPct val="100000"/>
              </a:lnSpc>
            </a:pPr>
            <a:fld id="{D7F65717-40D6-4862-BCA3-D4E89293A5A6}" type="slidenum">
              <a:rPr lang="en-US" sz="1200" strike="noStrike" spc="-1">
                <a:solidFill>
                  <a:srgbClr val="000000"/>
                </a:solidFill>
                <a:uFill>
                  <a:solidFill>
                    <a:srgbClr val="FFFFFF"/>
                  </a:solidFill>
                </a:uFill>
                <a:latin typeface="+mn-lt"/>
                <a:ea typeface="+mn-ea"/>
              </a:rP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Two approaches can be taken to dealing with multiple interrupts. The first is to disable interrupts while an interrupt is being processed. A </a:t>
            </a:r>
            <a:r>
              <a:rPr lang="en-US" sz="1200" i="1" strike="noStrike" spc="-1" dirty="0">
                <a:solidFill>
                  <a:srgbClr val="000000"/>
                </a:solidFill>
                <a:uFill>
                  <a:solidFill>
                    <a:srgbClr val="FFFFFF"/>
                  </a:solidFill>
                </a:uFill>
                <a:latin typeface="+mn-lt"/>
                <a:ea typeface="+mn-ea"/>
              </a:rPr>
              <a:t>disabled interrupt </a:t>
            </a:r>
            <a:r>
              <a:rPr lang="en-US" sz="1200" strike="noStrike" spc="-1" dirty="0">
                <a:solidFill>
                  <a:srgbClr val="000000"/>
                </a:solidFill>
                <a:uFill>
                  <a:solidFill>
                    <a:srgbClr val="FFFFFF"/>
                  </a:solidFill>
                </a:uFill>
                <a:latin typeface="+mn-lt"/>
                <a:ea typeface="+mn-ea"/>
              </a:rPr>
              <a:t>simply means that the processor ignores any new interrupt request signal. If an interrupt occurs during this time, it generally remains pending and will be checked by the processor after the processor has </a:t>
            </a:r>
            <a:r>
              <a:rPr lang="en-US" sz="1200" strike="noStrike" spc="-1" dirty="0" err="1">
                <a:solidFill>
                  <a:srgbClr val="000000"/>
                </a:solidFill>
                <a:uFill>
                  <a:solidFill>
                    <a:srgbClr val="FFFFFF"/>
                  </a:solidFill>
                </a:uFill>
                <a:latin typeface="+mn-lt"/>
                <a:ea typeface="+mn-ea"/>
              </a:rPr>
              <a:t>reenabled</a:t>
            </a:r>
            <a:r>
              <a:rPr lang="en-US" sz="1200" strike="noStrike" spc="-1" dirty="0">
                <a:solidFill>
                  <a:srgbClr val="000000"/>
                </a:solidFill>
                <a:uFill>
                  <a:solidFill>
                    <a:srgbClr val="FFFFFF"/>
                  </a:solidFill>
                </a:uFill>
                <a:latin typeface="+mn-lt"/>
                <a:ea typeface="+mn-ea"/>
              </a:rPr>
              <a:t> interrupts. Thus, if an interrupt occurs when a user program is executing, then interrupts are disabled immediately. After the interrupt-handler routine completes, interrupts are </a:t>
            </a:r>
            <a:r>
              <a:rPr lang="en-US" sz="1200" strike="noStrike" spc="-1" dirty="0" err="1">
                <a:solidFill>
                  <a:srgbClr val="000000"/>
                </a:solidFill>
                <a:uFill>
                  <a:solidFill>
                    <a:srgbClr val="FFFFFF"/>
                  </a:solidFill>
                </a:uFill>
                <a:latin typeface="+mn-lt"/>
                <a:ea typeface="+mn-ea"/>
              </a:rPr>
              <a:t>reenabled</a:t>
            </a:r>
            <a:r>
              <a:rPr lang="en-US" sz="1200" strike="noStrike" spc="-1" dirty="0">
                <a:solidFill>
                  <a:srgbClr val="000000"/>
                </a:solidFill>
                <a:uFill>
                  <a:solidFill>
                    <a:srgbClr val="FFFFFF"/>
                  </a:solidFill>
                </a:uFill>
                <a:latin typeface="+mn-lt"/>
                <a:ea typeface="+mn-ea"/>
              </a:rPr>
              <a:t> before resuming the user program, and the processor checks to see if additional interrupts have occurred. This approach is simple, as interrupts are handled in strict sequential</a:t>
            </a:r>
            <a:endParaRPr dirty="0"/>
          </a:p>
          <a:p>
            <a:r>
              <a:rPr lang="en-US" sz="1200" strike="noStrike" spc="-1" dirty="0">
                <a:solidFill>
                  <a:srgbClr val="000000"/>
                </a:solidFill>
                <a:uFill>
                  <a:solidFill>
                    <a:srgbClr val="FFFFFF"/>
                  </a:solidFill>
                </a:uFill>
                <a:latin typeface="+mn-lt"/>
                <a:ea typeface="+mn-ea"/>
              </a:rPr>
              <a:t>order ( Figure 1.12a ).</a:t>
            </a:r>
            <a:endParaRPr dirty="0"/>
          </a:p>
          <a:p>
            <a:endParaRPr dirty="0"/>
          </a:p>
          <a:p>
            <a:r>
              <a:rPr lang="en-US" sz="1200" strike="noStrike" spc="-1" dirty="0">
                <a:solidFill>
                  <a:srgbClr val="000000"/>
                </a:solidFill>
                <a:uFill>
                  <a:solidFill>
                    <a:srgbClr val="FFFFFF"/>
                  </a:solidFill>
                </a:uFill>
                <a:latin typeface="+mn-lt"/>
                <a:ea typeface="+mn-ea"/>
              </a:rPr>
              <a:t>The drawback to the preceding approach is that it does not take into account relative priority or time-critical needs. For example, when input arrives from the communications line, it may need to be absorbed rapidly to make room for more input. If the first batch of input has not been processed before the second batch arrives, data may be lost because the buffer on the I/O device may fill and overflow.</a:t>
            </a:r>
            <a:endParaRPr dirty="0"/>
          </a:p>
          <a:p>
            <a:endParaRPr dirty="0"/>
          </a:p>
          <a:p>
            <a:r>
              <a:rPr lang="en-US" sz="1200" strike="noStrike" spc="-1" dirty="0">
                <a:solidFill>
                  <a:srgbClr val="000000"/>
                </a:solidFill>
                <a:uFill>
                  <a:solidFill>
                    <a:srgbClr val="FFFFFF"/>
                  </a:solidFill>
                </a:uFill>
                <a:latin typeface="+mn-lt"/>
                <a:ea typeface="+mn-ea"/>
              </a:rPr>
              <a:t>A second approach is to define priorities for interrupts and to allow an interrupt of higher priority to cause a lower–priority interrupt handler to be interrupted ( Figure 1.12b ).</a:t>
            </a:r>
            <a:endParaRPr dirty="0"/>
          </a:p>
          <a:p>
            <a:endParaRPr dirty="0"/>
          </a:p>
        </p:txBody>
      </p:sp>
      <p:sp>
        <p:nvSpPr>
          <p:cNvPr id="452" name="TextShape 2"/>
          <p:cNvSpPr txBox="1"/>
          <p:nvPr/>
        </p:nvSpPr>
        <p:spPr>
          <a:xfrm>
            <a:off x="3884760" y="8685360"/>
            <a:ext cx="2971440" cy="456840"/>
          </a:xfrm>
          <a:prstGeom prst="rect">
            <a:avLst/>
          </a:prstGeom>
          <a:noFill/>
          <a:ln>
            <a:noFill/>
          </a:ln>
        </p:spPr>
        <p:txBody>
          <a:bodyPr anchor="b"/>
          <a:lstStyle/>
          <a:p>
            <a:pPr algn="r">
              <a:lnSpc>
                <a:spcPct val="100000"/>
              </a:lnSpc>
            </a:pPr>
            <a:fld id="{54F2850F-D3B1-426A-8735-689627FD437C}" type="slidenum">
              <a:rPr lang="en-US" sz="1200" strike="noStrike" spc="-1">
                <a:solidFill>
                  <a:srgbClr val="000000"/>
                </a:solidFill>
                <a:uFill>
                  <a:solidFill>
                    <a:srgbClr val="FFFFFF"/>
                  </a:solidFill>
                </a:uFill>
                <a:latin typeface="+mn-lt"/>
                <a:ea typeface="+mn-ea"/>
              </a:rP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As an example of this second approach, consider a system with three I/O devices: a printer, a disk, and a communications line, with increasing priorities of 2, 4, and 5, respectively. Figure 1.13 , based on an example in [TANE06], illustrates a possible sequence. A user program begins at </a:t>
            </a:r>
            <a:r>
              <a:rPr lang="en-US" sz="1200" i="1" strike="noStrike" spc="-1" dirty="0">
                <a:solidFill>
                  <a:srgbClr val="000000"/>
                </a:solidFill>
                <a:uFill>
                  <a:solidFill>
                    <a:srgbClr val="FFFFFF"/>
                  </a:solidFill>
                </a:uFill>
                <a:latin typeface="+mn-lt"/>
                <a:ea typeface="+mn-ea"/>
              </a:rPr>
              <a:t>t =0 . At t =10 , a printer interrupt </a:t>
            </a:r>
            <a:r>
              <a:rPr lang="en-US" sz="1200" strike="noStrike" spc="-1" dirty="0">
                <a:solidFill>
                  <a:srgbClr val="000000"/>
                </a:solidFill>
                <a:uFill>
                  <a:solidFill>
                    <a:srgbClr val="FFFFFF"/>
                  </a:solidFill>
                </a:uFill>
                <a:latin typeface="+mn-lt"/>
                <a:ea typeface="+mn-ea"/>
              </a:rPr>
              <a:t>occurs; user information is placed on the control stack and execution continues at the printer interrupt service routine (ISR). While this routine is still executing, at </a:t>
            </a:r>
            <a:r>
              <a:rPr lang="en-US" sz="1200" i="1" strike="noStrike" spc="-1" dirty="0">
                <a:solidFill>
                  <a:srgbClr val="000000"/>
                </a:solidFill>
                <a:uFill>
                  <a:solidFill>
                    <a:srgbClr val="FFFFFF"/>
                  </a:solidFill>
                </a:uFill>
                <a:latin typeface="+mn-lt"/>
                <a:ea typeface="+mn-ea"/>
              </a:rPr>
              <a:t>t =15 a communications interrupt occurs. Because the communications line has </a:t>
            </a:r>
            <a:r>
              <a:rPr lang="en-US" sz="1200" strike="noStrike" spc="-1" dirty="0">
                <a:solidFill>
                  <a:srgbClr val="000000"/>
                </a:solidFill>
                <a:uFill>
                  <a:solidFill>
                    <a:srgbClr val="FFFFFF"/>
                  </a:solidFill>
                </a:uFill>
                <a:latin typeface="+mn-lt"/>
                <a:ea typeface="+mn-ea"/>
              </a:rPr>
              <a:t>higher priority than the printer, the interrupt request is honored. The printer ISR is interrupted, its state is pushed onto the stack, and execution continues at the communications ISR. While this routine is executing, a disk interrupt occurs (</a:t>
            </a:r>
            <a:r>
              <a:rPr lang="en-US" sz="1200" i="1" strike="noStrike" spc="-1" dirty="0">
                <a:solidFill>
                  <a:srgbClr val="000000"/>
                </a:solidFill>
                <a:uFill>
                  <a:solidFill>
                    <a:srgbClr val="FFFFFF"/>
                  </a:solidFill>
                </a:uFill>
                <a:latin typeface="+mn-lt"/>
                <a:ea typeface="+mn-ea"/>
              </a:rPr>
              <a:t>t  20) . </a:t>
            </a:r>
            <a:r>
              <a:rPr lang="en-US" sz="1200" strike="noStrike" spc="-1" dirty="0">
                <a:solidFill>
                  <a:srgbClr val="000000"/>
                </a:solidFill>
                <a:uFill>
                  <a:solidFill>
                    <a:srgbClr val="FFFFFF"/>
                  </a:solidFill>
                </a:uFill>
                <a:latin typeface="+mn-lt"/>
                <a:ea typeface="+mn-ea"/>
              </a:rPr>
              <a:t>Because this interrupt is of lower priority, it is simply held, and the communications ISR runs to completion.</a:t>
            </a:r>
            <a:endParaRPr dirty="0"/>
          </a:p>
          <a:p>
            <a:endParaRPr dirty="0"/>
          </a:p>
          <a:p>
            <a:r>
              <a:rPr lang="en-US" sz="1200" strike="noStrike" spc="-1" dirty="0">
                <a:solidFill>
                  <a:srgbClr val="000000"/>
                </a:solidFill>
                <a:uFill>
                  <a:solidFill>
                    <a:srgbClr val="FFFFFF"/>
                  </a:solidFill>
                </a:uFill>
                <a:latin typeface="+mn-lt"/>
                <a:ea typeface="+mn-ea"/>
              </a:rPr>
              <a:t>When the communications ISR is complete (</a:t>
            </a:r>
            <a:r>
              <a:rPr lang="en-US" sz="1200" i="1" strike="noStrike" spc="-1" dirty="0">
                <a:solidFill>
                  <a:srgbClr val="000000"/>
                </a:solidFill>
                <a:uFill>
                  <a:solidFill>
                    <a:srgbClr val="FFFFFF"/>
                  </a:solidFill>
                </a:uFill>
                <a:latin typeface="+mn-lt"/>
                <a:ea typeface="+mn-ea"/>
              </a:rPr>
              <a:t>t = 25) , the previous processor </a:t>
            </a:r>
            <a:r>
              <a:rPr lang="en-US" sz="1200" strike="noStrike" spc="-1" dirty="0">
                <a:solidFill>
                  <a:srgbClr val="000000"/>
                </a:solidFill>
                <a:uFill>
                  <a:solidFill>
                    <a:srgbClr val="FFFFFF"/>
                  </a:solidFill>
                </a:uFill>
                <a:latin typeface="+mn-lt"/>
                <a:ea typeface="+mn-ea"/>
              </a:rPr>
              <a:t>state is restored, which is the execution of the printer ISR. However, before even a single instruction in that routine can be executed, the processor honors the </a:t>
            </a:r>
            <a:r>
              <a:rPr lang="en-US" sz="1200" strike="noStrike" spc="-1" dirty="0" smtClean="0">
                <a:solidFill>
                  <a:srgbClr val="000000"/>
                </a:solidFill>
                <a:uFill>
                  <a:solidFill>
                    <a:srgbClr val="FFFFFF"/>
                  </a:solidFill>
                </a:uFill>
                <a:latin typeface="+mn-lt"/>
                <a:ea typeface="+mn-ea"/>
              </a:rPr>
              <a:t>higher priority </a:t>
            </a:r>
            <a:r>
              <a:rPr lang="en-US" sz="1200" strike="noStrike" spc="-1" dirty="0">
                <a:solidFill>
                  <a:srgbClr val="000000"/>
                </a:solidFill>
                <a:uFill>
                  <a:solidFill>
                    <a:srgbClr val="FFFFFF"/>
                  </a:solidFill>
                </a:uFill>
                <a:latin typeface="+mn-lt"/>
                <a:ea typeface="+mn-ea"/>
              </a:rPr>
              <a:t>disk interrupt and transfers control to the disk ISR. Only when that routine is complete (</a:t>
            </a:r>
            <a:r>
              <a:rPr lang="en-US" sz="1200" i="1" strike="noStrike" spc="-1" dirty="0">
                <a:solidFill>
                  <a:srgbClr val="000000"/>
                </a:solidFill>
                <a:uFill>
                  <a:solidFill>
                    <a:srgbClr val="FFFFFF"/>
                  </a:solidFill>
                </a:uFill>
                <a:latin typeface="+mn-lt"/>
                <a:ea typeface="+mn-ea"/>
              </a:rPr>
              <a:t>t = 35) is the printer ISR resumed. When that routine completes </a:t>
            </a:r>
            <a:r>
              <a:rPr lang="en-US" sz="1200" strike="noStrike" spc="-1" dirty="0">
                <a:solidFill>
                  <a:srgbClr val="000000"/>
                </a:solidFill>
                <a:uFill>
                  <a:solidFill>
                    <a:srgbClr val="FFFFFF"/>
                  </a:solidFill>
                </a:uFill>
                <a:latin typeface="+mn-lt"/>
                <a:ea typeface="+mn-ea"/>
              </a:rPr>
              <a:t>(</a:t>
            </a:r>
            <a:r>
              <a:rPr lang="en-US" sz="1200" i="1" strike="noStrike" spc="-1" dirty="0">
                <a:solidFill>
                  <a:srgbClr val="000000"/>
                </a:solidFill>
                <a:uFill>
                  <a:solidFill>
                    <a:srgbClr val="FFFFFF"/>
                  </a:solidFill>
                </a:uFill>
                <a:latin typeface="+mn-lt"/>
                <a:ea typeface="+mn-ea"/>
              </a:rPr>
              <a:t>t = 40) , control finally returns to the user program.</a:t>
            </a:r>
            <a:endParaRPr dirty="0"/>
          </a:p>
        </p:txBody>
      </p:sp>
      <p:sp>
        <p:nvSpPr>
          <p:cNvPr id="454" name="TextShape 2"/>
          <p:cNvSpPr txBox="1"/>
          <p:nvPr/>
        </p:nvSpPr>
        <p:spPr>
          <a:xfrm>
            <a:off x="3884760" y="8685360"/>
            <a:ext cx="2971440" cy="456840"/>
          </a:xfrm>
          <a:prstGeom prst="rect">
            <a:avLst/>
          </a:prstGeom>
          <a:noFill/>
          <a:ln>
            <a:noFill/>
          </a:ln>
        </p:spPr>
        <p:txBody>
          <a:bodyPr anchor="b"/>
          <a:lstStyle/>
          <a:p>
            <a:pPr algn="r">
              <a:lnSpc>
                <a:spcPct val="100000"/>
              </a:lnSpc>
            </a:pPr>
            <a:fld id="{841401B5-DB09-40A4-AB37-5E5ECAD3A909}" type="slidenum">
              <a:rPr lang="en-US" sz="1200" strike="noStrike" spc="-1">
                <a:solidFill>
                  <a:srgbClr val="000000"/>
                </a:solidFill>
                <a:uFill>
                  <a:solidFill>
                    <a:srgbClr val="FFFFFF"/>
                  </a:solidFill>
                </a:uFill>
                <a:latin typeface="+mn-lt"/>
                <a:ea typeface="+mn-ea"/>
              </a:rP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The design constraints on a computer’s memory can be summed up by three questions: How much? How fast? How expensive? </a:t>
            </a:r>
            <a:endParaRPr/>
          </a:p>
          <a:p>
            <a:endParaRPr/>
          </a:p>
          <a:p>
            <a:r>
              <a:rPr lang="en-US" sz="1200" strike="noStrike" spc="-1">
                <a:solidFill>
                  <a:srgbClr val="000000"/>
                </a:solidFill>
                <a:uFill>
                  <a:solidFill>
                    <a:srgbClr val="FFFFFF"/>
                  </a:solidFill>
                </a:uFill>
                <a:latin typeface="+mn-lt"/>
                <a:ea typeface="+mn-ea"/>
              </a:rPr>
              <a:t>The question of how much is somewhat open ended. If the capacity is there, applications will likely be developed to use it. The question of how fast is, in a sense, easier to answer. To achieve greatest performance, the memory must be able to keep up with the processor. That is, as the processor is executing instructions, we would not want it to have to pause waiting for instructions or operands. The final question must also be considered. For a practical system, the cost of memory must be reasonable in relationship to other components.</a:t>
            </a:r>
            <a:endParaRPr/>
          </a:p>
        </p:txBody>
      </p:sp>
      <p:sp>
        <p:nvSpPr>
          <p:cNvPr id="456" name="TextShape 2"/>
          <p:cNvSpPr txBox="1"/>
          <p:nvPr/>
        </p:nvSpPr>
        <p:spPr>
          <a:xfrm>
            <a:off x="3884760" y="8685360"/>
            <a:ext cx="2971440" cy="456840"/>
          </a:xfrm>
          <a:prstGeom prst="rect">
            <a:avLst/>
          </a:prstGeom>
          <a:noFill/>
          <a:ln>
            <a:noFill/>
          </a:ln>
        </p:spPr>
        <p:txBody>
          <a:bodyPr anchor="b"/>
          <a:lstStyle/>
          <a:p>
            <a:pPr algn="r">
              <a:lnSpc>
                <a:spcPct val="100000"/>
              </a:lnSpc>
            </a:pPr>
            <a:fld id="{897CB1D1-45C6-4ACF-B9BC-B4A8B771BE7E}" type="slidenum">
              <a:rPr lang="en-US" sz="1200" strike="noStrike" spc="-1">
                <a:solidFill>
                  <a:srgbClr val="000000"/>
                </a:solidFill>
                <a:uFill>
                  <a:solidFill>
                    <a:srgbClr val="FFFFFF"/>
                  </a:solidFill>
                </a:uFill>
                <a:latin typeface="+mn-lt"/>
                <a:ea typeface="+mn-ea"/>
              </a:rP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As might be expected, there is a trade-off among the three key characteristics of memory: namely, capacity, access time, and cost. A variety of technologies are used to implement memory systems, and across this spectrum of technologies, the following relationships hold:</a:t>
            </a:r>
            <a:endParaRPr dirty="0"/>
          </a:p>
          <a:p>
            <a:endParaRPr dirty="0"/>
          </a:p>
          <a:p>
            <a:r>
              <a:rPr lang="en-US" sz="1200" strike="noStrike" spc="-1" dirty="0">
                <a:solidFill>
                  <a:srgbClr val="000000"/>
                </a:solidFill>
                <a:uFill>
                  <a:solidFill>
                    <a:srgbClr val="FFFFFF"/>
                  </a:solidFill>
                </a:uFill>
                <a:latin typeface="+mn-lt"/>
                <a:ea typeface="+mn-ea"/>
              </a:rPr>
              <a:t>• Faster access time, greater cost per bit</a:t>
            </a:r>
            <a:endParaRPr dirty="0"/>
          </a:p>
          <a:p>
            <a:r>
              <a:rPr lang="en-US" sz="1200" strike="noStrike" spc="-1" dirty="0">
                <a:solidFill>
                  <a:srgbClr val="000000"/>
                </a:solidFill>
                <a:uFill>
                  <a:solidFill>
                    <a:srgbClr val="FFFFFF"/>
                  </a:solidFill>
                </a:uFill>
                <a:latin typeface="+mn-lt"/>
                <a:ea typeface="+mn-ea"/>
              </a:rPr>
              <a:t>• Greater capacity, smaller cost per bit</a:t>
            </a:r>
            <a:endParaRPr dirty="0"/>
          </a:p>
          <a:p>
            <a:r>
              <a:rPr lang="en-US" sz="1200" strike="noStrike" spc="-1" dirty="0">
                <a:solidFill>
                  <a:srgbClr val="000000"/>
                </a:solidFill>
                <a:uFill>
                  <a:solidFill>
                    <a:srgbClr val="FFFFFF"/>
                  </a:solidFill>
                </a:uFill>
                <a:latin typeface="+mn-lt"/>
                <a:ea typeface="+mn-ea"/>
              </a:rPr>
              <a:t>• Greater capacity, slower access speed</a:t>
            </a:r>
            <a:endParaRPr dirty="0"/>
          </a:p>
          <a:p>
            <a:endParaRPr dirty="0"/>
          </a:p>
          <a:p>
            <a:r>
              <a:rPr lang="en-US" sz="1200" strike="noStrike" spc="-1" dirty="0">
                <a:solidFill>
                  <a:srgbClr val="000000"/>
                </a:solidFill>
                <a:uFill>
                  <a:solidFill>
                    <a:srgbClr val="FFFFFF"/>
                  </a:solidFill>
                </a:uFill>
                <a:latin typeface="+mn-lt"/>
                <a:ea typeface="+mn-ea"/>
              </a:rPr>
              <a:t>The dilemma facing the designer is clear. The designer would like to use memory technologies that provide for large-capacity memory, both because the capacity is needed and because the cost per bit is low. However, to meet performance requirements, the designer needs to use expensive, relatively lower-capacity memories with fast access times.</a:t>
            </a:r>
            <a:endParaRPr dirty="0"/>
          </a:p>
        </p:txBody>
      </p:sp>
      <p:sp>
        <p:nvSpPr>
          <p:cNvPr id="458" name="TextShape 2"/>
          <p:cNvSpPr txBox="1"/>
          <p:nvPr/>
        </p:nvSpPr>
        <p:spPr>
          <a:xfrm>
            <a:off x="3884760" y="8685360"/>
            <a:ext cx="2971440" cy="456840"/>
          </a:xfrm>
          <a:prstGeom prst="rect">
            <a:avLst/>
          </a:prstGeom>
          <a:noFill/>
          <a:ln>
            <a:noFill/>
          </a:ln>
        </p:spPr>
        <p:txBody>
          <a:bodyPr anchor="b"/>
          <a:lstStyle/>
          <a:p>
            <a:pPr algn="r">
              <a:lnSpc>
                <a:spcPct val="100000"/>
              </a:lnSpc>
            </a:pPr>
            <a:fld id="{71AD6EC3-1693-4071-9EE5-CD451E94081D}" type="slidenum">
              <a:rPr lang="en-US" sz="1200" strike="noStrike" spc="-1">
                <a:solidFill>
                  <a:srgbClr val="000000"/>
                </a:solidFill>
                <a:uFill>
                  <a:solidFill>
                    <a:srgbClr val="FFFFFF"/>
                  </a:solidFill>
                </a:uFill>
                <a:latin typeface="+mn-lt"/>
                <a:ea typeface="+mn-ea"/>
              </a:rP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The way out of this dilemma is to not rely on a single memory component or technology, but to employ a </a:t>
            </a:r>
            <a:r>
              <a:rPr lang="en-US" sz="1200" b="1" strike="noStrike" spc="-1">
                <a:solidFill>
                  <a:srgbClr val="000000"/>
                </a:solidFill>
                <a:uFill>
                  <a:solidFill>
                    <a:srgbClr val="FFFFFF"/>
                  </a:solidFill>
                </a:uFill>
                <a:latin typeface="+mn-lt"/>
                <a:ea typeface="+mn-ea"/>
              </a:rPr>
              <a:t>memory hierarchy</a:t>
            </a:r>
            <a:r>
              <a:rPr lang="en-US" sz="1200" strike="noStrike" spc="-1">
                <a:solidFill>
                  <a:srgbClr val="000000"/>
                </a:solidFill>
                <a:uFill>
                  <a:solidFill>
                    <a:srgbClr val="FFFFFF"/>
                  </a:solidFill>
                </a:uFill>
                <a:latin typeface="+mn-lt"/>
                <a:ea typeface="+mn-ea"/>
              </a:rPr>
              <a:t> . A typical hierarchy is illustrated in</a:t>
            </a:r>
            <a:endParaRPr/>
          </a:p>
          <a:p>
            <a:r>
              <a:rPr lang="en-US" sz="1200" strike="noStrike" spc="-1">
                <a:solidFill>
                  <a:srgbClr val="000000"/>
                </a:solidFill>
                <a:uFill>
                  <a:solidFill>
                    <a:srgbClr val="FFFFFF"/>
                  </a:solidFill>
                </a:uFill>
                <a:latin typeface="+mn-lt"/>
                <a:ea typeface="+mn-ea"/>
              </a:rPr>
              <a:t>Figure 1.14 . As one goes down the hierarchy, the following occur:</a:t>
            </a:r>
            <a:endParaRPr/>
          </a:p>
          <a:p>
            <a:endParaRPr/>
          </a:p>
          <a:p>
            <a:r>
              <a:rPr lang="en-US" sz="1200" b="1" strike="noStrike" spc="-1">
                <a:solidFill>
                  <a:srgbClr val="000000"/>
                </a:solidFill>
                <a:uFill>
                  <a:solidFill>
                    <a:srgbClr val="FFFFFF"/>
                  </a:solidFill>
                </a:uFill>
                <a:latin typeface="+mn-lt"/>
                <a:ea typeface="+mn-ea"/>
              </a:rPr>
              <a:t>a. Decreasing cost per bit</a:t>
            </a:r>
            <a:endParaRPr/>
          </a:p>
          <a:p>
            <a:r>
              <a:rPr lang="en-US" sz="1200" b="1" strike="noStrike" spc="-1">
                <a:solidFill>
                  <a:srgbClr val="000000"/>
                </a:solidFill>
                <a:uFill>
                  <a:solidFill>
                    <a:srgbClr val="FFFFFF"/>
                  </a:solidFill>
                </a:uFill>
                <a:latin typeface="+mn-lt"/>
                <a:ea typeface="+mn-ea"/>
              </a:rPr>
              <a:t>b. Increasing capacity</a:t>
            </a:r>
            <a:endParaRPr/>
          </a:p>
          <a:p>
            <a:r>
              <a:rPr lang="en-US" sz="1200" b="1" strike="noStrike" spc="-1">
                <a:solidFill>
                  <a:srgbClr val="000000"/>
                </a:solidFill>
                <a:uFill>
                  <a:solidFill>
                    <a:srgbClr val="FFFFFF"/>
                  </a:solidFill>
                </a:uFill>
                <a:latin typeface="+mn-lt"/>
                <a:ea typeface="+mn-ea"/>
              </a:rPr>
              <a:t>c. Increasing access time</a:t>
            </a:r>
            <a:endParaRPr/>
          </a:p>
          <a:p>
            <a:r>
              <a:rPr lang="en-US" sz="1200" b="1" strike="noStrike" spc="-1">
                <a:solidFill>
                  <a:srgbClr val="000000"/>
                </a:solidFill>
                <a:uFill>
                  <a:solidFill>
                    <a:srgbClr val="FFFFFF"/>
                  </a:solidFill>
                </a:uFill>
                <a:latin typeface="+mn-lt"/>
                <a:ea typeface="+mn-ea"/>
              </a:rPr>
              <a:t>d. Decreasing frequency of access to the memory by the processor</a:t>
            </a:r>
            <a:endParaRPr/>
          </a:p>
          <a:p>
            <a:endParaRPr/>
          </a:p>
          <a:p>
            <a:r>
              <a:rPr lang="en-US" sz="1200" strike="noStrike" spc="-1">
                <a:solidFill>
                  <a:srgbClr val="000000"/>
                </a:solidFill>
                <a:uFill>
                  <a:solidFill>
                    <a:srgbClr val="FFFFFF"/>
                  </a:solidFill>
                </a:uFill>
                <a:latin typeface="+mn-lt"/>
                <a:ea typeface="+mn-ea"/>
              </a:rPr>
              <a:t>Thus, smaller, more expensive, faster memories are supplemented by larger, cheaper, slower memories. The key to the success of this organization is the decreasing</a:t>
            </a:r>
            <a:endParaRPr/>
          </a:p>
          <a:p>
            <a:r>
              <a:rPr lang="en-US" sz="1200" strike="noStrike" spc="-1">
                <a:solidFill>
                  <a:srgbClr val="000000"/>
                </a:solidFill>
                <a:uFill>
                  <a:solidFill>
                    <a:srgbClr val="FFFFFF"/>
                  </a:solidFill>
                </a:uFill>
                <a:latin typeface="+mn-lt"/>
                <a:ea typeface="+mn-ea"/>
              </a:rPr>
              <a:t>frequency of access at lower levels. We will examine this concept in greater detail later in this chapter, when we discuss the cache, and when we discuss virtual</a:t>
            </a:r>
            <a:endParaRPr/>
          </a:p>
          <a:p>
            <a:r>
              <a:rPr lang="en-US" sz="1200" strike="noStrike" spc="-1">
                <a:solidFill>
                  <a:srgbClr val="000000"/>
                </a:solidFill>
                <a:uFill>
                  <a:solidFill>
                    <a:srgbClr val="FFFFFF"/>
                  </a:solidFill>
                </a:uFill>
                <a:latin typeface="+mn-lt"/>
                <a:ea typeface="+mn-ea"/>
              </a:rPr>
              <a:t>memory later in this book. A brief explanation is provided at this point. </a:t>
            </a:r>
            <a:endParaRPr/>
          </a:p>
          <a:p>
            <a:endParaRPr/>
          </a:p>
          <a:p>
            <a:r>
              <a:rPr lang="en-US" sz="1200" strike="noStrike" spc="-1">
                <a:solidFill>
                  <a:srgbClr val="000000"/>
                </a:solidFill>
                <a:uFill>
                  <a:solidFill>
                    <a:srgbClr val="FFFFFF"/>
                  </a:solidFill>
                </a:uFill>
                <a:latin typeface="+mn-lt"/>
                <a:ea typeface="+mn-ea"/>
              </a:rPr>
              <a:t>Suppose that the processor has access to two levels of memory. Level 1 contains 1,000 bytes and has an access time of 0.1 μs; level 2 contains 100,000 bytes and has an access time of 1 μs.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endParaRPr/>
          </a:p>
          <a:p>
            <a:endParaRPr/>
          </a:p>
        </p:txBody>
      </p:sp>
      <p:sp>
        <p:nvSpPr>
          <p:cNvPr id="460" name="TextShape 2"/>
          <p:cNvSpPr txBox="1"/>
          <p:nvPr/>
        </p:nvSpPr>
        <p:spPr>
          <a:xfrm>
            <a:off x="3884760" y="8685360"/>
            <a:ext cx="2971440" cy="456840"/>
          </a:xfrm>
          <a:prstGeom prst="rect">
            <a:avLst/>
          </a:prstGeom>
          <a:noFill/>
          <a:ln>
            <a:noFill/>
          </a:ln>
        </p:spPr>
        <p:txBody>
          <a:bodyPr anchor="b"/>
          <a:lstStyle/>
          <a:p>
            <a:pPr algn="r">
              <a:lnSpc>
                <a:spcPct val="100000"/>
              </a:lnSpc>
            </a:pPr>
            <a:fld id="{EE99EBE8-3EE0-4D3C-B28B-F230CF2863B6}" type="slidenum">
              <a:rPr lang="en-US" sz="1200" strike="noStrike" spc="-1">
                <a:solidFill>
                  <a:srgbClr val="000000"/>
                </a:solidFill>
                <a:uFill>
                  <a:solidFill>
                    <a:srgbClr val="FFFFFF"/>
                  </a:solidFill>
                </a:uFill>
                <a:latin typeface="+mn-lt"/>
                <a:ea typeface="+mn-ea"/>
              </a:rP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Suppose that the processor has access to two levels of memory. Level 1 contains 1,000 bytes and has an access time of 0.1 </a:t>
            </a:r>
            <a:r>
              <a:rPr lang="en-US" sz="1200" strike="noStrike" spc="-1" dirty="0" err="1">
                <a:solidFill>
                  <a:srgbClr val="000000"/>
                </a:solidFill>
                <a:uFill>
                  <a:solidFill>
                    <a:srgbClr val="FFFFFF"/>
                  </a:solidFill>
                </a:uFill>
                <a:latin typeface="+mn-lt"/>
                <a:ea typeface="+mn-ea"/>
              </a:rPr>
              <a:t>μs</a:t>
            </a:r>
            <a:r>
              <a:rPr lang="en-US" sz="1200" strike="noStrike" spc="-1" dirty="0">
                <a:solidFill>
                  <a:srgbClr val="000000"/>
                </a:solidFill>
                <a:uFill>
                  <a:solidFill>
                    <a:srgbClr val="FFFFFF"/>
                  </a:solidFill>
                </a:uFill>
                <a:latin typeface="+mn-lt"/>
                <a:ea typeface="+mn-ea"/>
              </a:rPr>
              <a:t>; level 2 contains 100,000 bytes and has an access time of 1 </a:t>
            </a:r>
            <a:r>
              <a:rPr lang="en-US" sz="1200" strike="noStrike" spc="-1" dirty="0" err="1">
                <a:solidFill>
                  <a:srgbClr val="000000"/>
                </a:solidFill>
                <a:uFill>
                  <a:solidFill>
                    <a:srgbClr val="FFFFFF"/>
                  </a:solidFill>
                </a:uFill>
                <a:latin typeface="+mn-lt"/>
                <a:ea typeface="+mn-ea"/>
              </a:rPr>
              <a:t>μs</a:t>
            </a:r>
            <a:r>
              <a:rPr lang="en-US" sz="1200" strike="noStrike" spc="-1" dirty="0">
                <a:solidFill>
                  <a:srgbClr val="000000"/>
                </a:solidFill>
                <a:uFill>
                  <a:solidFill>
                    <a:srgbClr val="FFFFFF"/>
                  </a:solidFill>
                </a:uFill>
                <a:latin typeface="+mn-lt"/>
                <a:ea typeface="+mn-ea"/>
              </a:rPr>
              <a:t>. Assume that if a byte to be accessed is in level 1, then the processor accesses it directly. If it is in level 2, then the byte is first transferred to level 1 and then accessed by the processor. For simplicity, we ignore the time required for the processor to determine whether the byte is in level 1 or level 2.</a:t>
            </a:r>
            <a:endParaRPr dirty="0"/>
          </a:p>
          <a:p>
            <a:pPr>
              <a:lnSpc>
                <a:spcPct val="100000"/>
              </a:lnSpc>
            </a:pPr>
            <a:endParaRPr dirty="0"/>
          </a:p>
          <a:p>
            <a:pPr>
              <a:lnSpc>
                <a:spcPct val="100000"/>
              </a:lnSpc>
            </a:pPr>
            <a:r>
              <a:rPr lang="en-US" sz="1200" strike="noStrike" spc="-1" dirty="0">
                <a:solidFill>
                  <a:srgbClr val="000000"/>
                </a:solidFill>
                <a:uFill>
                  <a:solidFill>
                    <a:srgbClr val="FFFFFF"/>
                  </a:solidFill>
                </a:uFill>
                <a:latin typeface="+mn-lt"/>
                <a:ea typeface="+mn-ea"/>
              </a:rPr>
              <a:t>Figure 1.15 shows the general shape of the curve that models this situation. The figure shows the average access time to a two-level memory as a function of the </a:t>
            </a:r>
            <a:r>
              <a:rPr lang="en-US" sz="1200" b="1" strike="noStrike" spc="-1" dirty="0">
                <a:solidFill>
                  <a:srgbClr val="000000"/>
                </a:solidFill>
                <a:uFill>
                  <a:solidFill>
                    <a:srgbClr val="FFFFFF"/>
                  </a:solidFill>
                </a:uFill>
                <a:latin typeface="+mn-lt"/>
                <a:ea typeface="+mn-ea"/>
              </a:rPr>
              <a:t>hit ratio </a:t>
            </a:r>
            <a:r>
              <a:rPr lang="en-US" sz="1200" i="1" strike="noStrike" spc="-1" dirty="0">
                <a:solidFill>
                  <a:srgbClr val="000000"/>
                </a:solidFill>
                <a:uFill>
                  <a:solidFill>
                    <a:srgbClr val="FFFFFF"/>
                  </a:solidFill>
                </a:uFill>
                <a:latin typeface="+mn-lt"/>
                <a:ea typeface="+mn-ea"/>
              </a:rPr>
              <a:t>H , where H is defined as the fraction of all memory accesses that are found </a:t>
            </a:r>
            <a:r>
              <a:rPr lang="en-US" sz="1200" strike="noStrike" spc="-1" dirty="0">
                <a:solidFill>
                  <a:srgbClr val="000000"/>
                </a:solidFill>
                <a:uFill>
                  <a:solidFill>
                    <a:srgbClr val="FFFFFF"/>
                  </a:solidFill>
                </a:uFill>
                <a:latin typeface="+mn-lt"/>
                <a:ea typeface="+mn-ea"/>
              </a:rPr>
              <a:t>in the faster memory (e.g., the cache), </a:t>
            </a:r>
            <a:r>
              <a:rPr lang="en-US" sz="1200" i="1" strike="noStrike" spc="-1" dirty="0">
                <a:solidFill>
                  <a:srgbClr val="000000"/>
                </a:solidFill>
                <a:uFill>
                  <a:solidFill>
                    <a:srgbClr val="FFFFFF"/>
                  </a:solidFill>
                </a:uFill>
                <a:latin typeface="+mn-lt"/>
                <a:ea typeface="+mn-ea"/>
              </a:rPr>
              <a:t>T</a:t>
            </a:r>
            <a:r>
              <a:rPr lang="en-US" sz="1200" i="1" strike="noStrike" spc="-1" baseline="-25000" dirty="0">
                <a:solidFill>
                  <a:srgbClr val="000000"/>
                </a:solidFill>
                <a:uFill>
                  <a:solidFill>
                    <a:srgbClr val="FFFFFF"/>
                  </a:solidFill>
                </a:uFill>
                <a:latin typeface="+mn-lt"/>
                <a:ea typeface="+mn-ea"/>
              </a:rPr>
              <a:t>1</a:t>
            </a:r>
            <a:r>
              <a:rPr lang="en-US" sz="1200" i="1" strike="noStrike" spc="-1" dirty="0">
                <a:solidFill>
                  <a:srgbClr val="000000"/>
                </a:solidFill>
                <a:uFill>
                  <a:solidFill>
                    <a:srgbClr val="FFFFFF"/>
                  </a:solidFill>
                </a:uFill>
                <a:latin typeface="+mn-lt"/>
                <a:ea typeface="+mn-ea"/>
              </a:rPr>
              <a:t> is the access time to level 1, and T</a:t>
            </a:r>
            <a:r>
              <a:rPr lang="en-US" sz="1200" i="1" strike="noStrike" spc="-1" baseline="-25000" dirty="0">
                <a:solidFill>
                  <a:srgbClr val="000000"/>
                </a:solidFill>
                <a:uFill>
                  <a:solidFill>
                    <a:srgbClr val="FFFFFF"/>
                  </a:solidFill>
                </a:uFill>
                <a:latin typeface="+mn-lt"/>
                <a:ea typeface="+mn-ea"/>
              </a:rPr>
              <a:t>2 </a:t>
            </a:r>
            <a:r>
              <a:rPr lang="en-US" sz="1200" i="1" strike="noStrike" spc="-1" dirty="0">
                <a:solidFill>
                  <a:srgbClr val="000000"/>
                </a:solidFill>
                <a:uFill>
                  <a:solidFill>
                    <a:srgbClr val="FFFFFF"/>
                  </a:solidFill>
                </a:uFill>
                <a:latin typeface="+mn-lt"/>
                <a:ea typeface="+mn-ea"/>
              </a:rPr>
              <a:t> is the </a:t>
            </a:r>
            <a:r>
              <a:rPr lang="en-US" sz="1200" strike="noStrike" spc="-1" dirty="0">
                <a:solidFill>
                  <a:srgbClr val="000000"/>
                </a:solidFill>
                <a:uFill>
                  <a:solidFill>
                    <a:srgbClr val="FFFFFF"/>
                  </a:solidFill>
                </a:uFill>
                <a:latin typeface="+mn-lt"/>
                <a:ea typeface="+mn-ea"/>
              </a:rPr>
              <a:t>access time to level 2. As can be seen, for high percentages of level 1 access, the average total access time is much closer to that of level 1 than that of level 2.</a:t>
            </a:r>
            <a:endParaRPr dirty="0"/>
          </a:p>
          <a:p>
            <a:pPr>
              <a:lnSpc>
                <a:spcPct val="100000"/>
              </a:lnSpc>
            </a:pPr>
            <a:endParaRPr dirty="0"/>
          </a:p>
          <a:p>
            <a:pPr>
              <a:lnSpc>
                <a:spcPct val="100000"/>
              </a:lnSpc>
            </a:pPr>
            <a:r>
              <a:rPr lang="en-US" sz="1200" strike="noStrike" spc="-1" dirty="0">
                <a:solidFill>
                  <a:srgbClr val="000000"/>
                </a:solidFill>
                <a:uFill>
                  <a:solidFill>
                    <a:srgbClr val="FFFFFF"/>
                  </a:solidFill>
                </a:uFill>
                <a:latin typeface="+mn-lt"/>
                <a:ea typeface="+mn-ea"/>
              </a:rPr>
              <a:t>In our example, suppose 95% of the memory accesses are found in the cache (H = 0.95) . Then the average time to access a byte can be expressed as</a:t>
            </a:r>
            <a:endParaRPr dirty="0"/>
          </a:p>
          <a:p>
            <a:pPr>
              <a:lnSpc>
                <a:spcPct val="100000"/>
              </a:lnSpc>
            </a:pPr>
            <a:r>
              <a:rPr lang="en-US" sz="1200" strike="noStrike" spc="-1" dirty="0">
                <a:solidFill>
                  <a:srgbClr val="000000"/>
                </a:solidFill>
                <a:uFill>
                  <a:solidFill>
                    <a:srgbClr val="FFFFFF"/>
                  </a:solidFill>
                </a:uFill>
                <a:latin typeface="+mn-lt"/>
                <a:ea typeface="+mn-ea"/>
              </a:rPr>
              <a:t>(0.95) (0.1 s) + (0.05) (0.1 s + 1 s) =  0.095 + 0.055 =  0.15 us</a:t>
            </a:r>
            <a:endParaRPr dirty="0"/>
          </a:p>
          <a:p>
            <a:pPr>
              <a:lnSpc>
                <a:spcPct val="100000"/>
              </a:lnSpc>
            </a:pPr>
            <a:endParaRPr dirty="0"/>
          </a:p>
          <a:p>
            <a:pPr>
              <a:lnSpc>
                <a:spcPct val="100000"/>
              </a:lnSpc>
            </a:pPr>
            <a:r>
              <a:rPr lang="en-US" sz="1200" strike="noStrike" spc="-1" dirty="0">
                <a:solidFill>
                  <a:srgbClr val="000000"/>
                </a:solidFill>
                <a:uFill>
                  <a:solidFill>
                    <a:srgbClr val="FFFFFF"/>
                  </a:solidFill>
                </a:uFill>
                <a:latin typeface="+mn-lt"/>
                <a:ea typeface="+mn-ea"/>
              </a:rPr>
              <a:t>The result is close to the access time of the faster memory. So the strategy of using two memory levels works in principle, but only if conditions (a) through (d) in the preceding list apply. By employing a variety of technologies, a spectrum of memory systems exists that satisfies conditions (a) through (c). Fortunately, condition (d) is also generally valid.</a:t>
            </a:r>
            <a:endParaRPr dirty="0"/>
          </a:p>
          <a:p>
            <a:pPr>
              <a:lnSpc>
                <a:spcPct val="100000"/>
              </a:lnSpc>
            </a:pPr>
            <a:endParaRPr dirty="0"/>
          </a:p>
        </p:txBody>
      </p:sp>
      <p:sp>
        <p:nvSpPr>
          <p:cNvPr id="462" name="TextShape 2"/>
          <p:cNvSpPr txBox="1"/>
          <p:nvPr/>
        </p:nvSpPr>
        <p:spPr>
          <a:xfrm>
            <a:off x="3884760" y="8685360"/>
            <a:ext cx="2971440" cy="456840"/>
          </a:xfrm>
          <a:prstGeom prst="rect">
            <a:avLst/>
          </a:prstGeom>
          <a:noFill/>
          <a:ln>
            <a:noFill/>
          </a:ln>
        </p:spPr>
        <p:txBody>
          <a:bodyPr anchor="b"/>
          <a:lstStyle/>
          <a:p>
            <a:pPr algn="r">
              <a:lnSpc>
                <a:spcPct val="100000"/>
              </a:lnSpc>
            </a:pPr>
            <a:fld id="{75EE5DFC-0095-4C8F-8E7A-E68B7E67F188}" type="slidenum">
              <a:rPr lang="en-US" sz="1200" strike="noStrike" spc="-1">
                <a:solidFill>
                  <a:srgbClr val="000000"/>
                </a:solidFill>
                <a:uFill>
                  <a:solidFill>
                    <a:srgbClr val="FFFFFF"/>
                  </a:solidFill>
                </a:uFill>
                <a:latin typeface="+mn-lt"/>
                <a:ea typeface="+mn-ea"/>
              </a:rPr>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The basis for the validity of condition (d) is a principle known as </a:t>
            </a:r>
            <a:r>
              <a:rPr lang="en-US" sz="1200" b="1" strike="noStrike" spc="-1" dirty="0">
                <a:solidFill>
                  <a:srgbClr val="000000"/>
                </a:solidFill>
                <a:uFill>
                  <a:solidFill>
                    <a:srgbClr val="FFFFFF"/>
                  </a:solidFill>
                </a:uFill>
                <a:latin typeface="+mn-lt"/>
                <a:ea typeface="+mn-ea"/>
              </a:rPr>
              <a:t>locality of reference </a:t>
            </a:r>
            <a:r>
              <a:rPr lang="en-US" sz="1200" strike="noStrike" spc="-1" dirty="0">
                <a:solidFill>
                  <a:srgbClr val="000000"/>
                </a:solidFill>
                <a:uFill>
                  <a:solidFill>
                    <a:srgbClr val="FFFFFF"/>
                  </a:solidFill>
                </a:uFill>
                <a:latin typeface="+mn-lt"/>
                <a:ea typeface="+mn-ea"/>
              </a:rPr>
              <a:t>[DENN68]. During the course of execution of a program, memory references</a:t>
            </a:r>
            <a:r>
              <a:rPr lang="en-US" sz="1200" b="1" strike="noStrike" spc="-1" dirty="0">
                <a:solidFill>
                  <a:srgbClr val="000000"/>
                </a:solidFill>
                <a:uFill>
                  <a:solidFill>
                    <a:srgbClr val="FFFFFF"/>
                  </a:solidFill>
                </a:uFill>
                <a:latin typeface="+mn-lt"/>
                <a:ea typeface="+mn-ea"/>
              </a:rPr>
              <a:t> </a:t>
            </a:r>
            <a:r>
              <a:rPr lang="en-US" sz="1200" strike="noStrike" spc="-1" dirty="0">
                <a:solidFill>
                  <a:srgbClr val="000000"/>
                </a:solidFill>
                <a:uFill>
                  <a:solidFill>
                    <a:srgbClr val="FFFFFF"/>
                  </a:solidFill>
                </a:uFill>
                <a:latin typeface="+mn-lt"/>
                <a:ea typeface="+mn-ea"/>
              </a:rPr>
              <a:t>by the processor, for both instructions and data, tend to cluster. Programs typically contain a number of iterative loops and subroutines. Once a loop or subroutine is entered, there are repeated references to a small set of instructions. Similarly, operations on tables and arrays involve access to a clustered set of data bytes. Over a long period of time, the clusters in use change, but over a short period of time, the processor is primarily working with fixed clusters of memory references. </a:t>
            </a:r>
            <a:endParaRPr dirty="0"/>
          </a:p>
          <a:p>
            <a:endParaRPr dirty="0"/>
          </a:p>
          <a:p>
            <a:r>
              <a:rPr lang="en-US" sz="1200" strike="noStrike" spc="-1" dirty="0">
                <a:solidFill>
                  <a:srgbClr val="000000"/>
                </a:solidFill>
                <a:uFill>
                  <a:solidFill>
                    <a:srgbClr val="FFFFFF"/>
                  </a:solidFill>
                </a:uFill>
                <a:latin typeface="+mn-lt"/>
                <a:ea typeface="+mn-ea"/>
              </a:rPr>
              <a:t>Accordingly, it is possible to organize data across the hierarchy such that the percentage of accesses to each successively lower level is substantially less than that of the level above. Consider the two-level example already presented. Let level 2 memory contain all program instructions and data. The current clusters can be temporarily placed in level 1. From time to time, one of the clusters in level 1 will have to be swapped back to level 2 to make room for a new cluster coming in to level 1. On average, however, most references will be to instructions and data contained in level 1. </a:t>
            </a:r>
            <a:endParaRPr dirty="0"/>
          </a:p>
          <a:p>
            <a:endParaRPr dirty="0"/>
          </a:p>
          <a:p>
            <a:r>
              <a:rPr lang="en-US" sz="1200" strike="noStrike" spc="-1" dirty="0">
                <a:solidFill>
                  <a:srgbClr val="000000"/>
                </a:solidFill>
                <a:uFill>
                  <a:solidFill>
                    <a:srgbClr val="FFFFFF"/>
                  </a:solidFill>
                </a:uFill>
                <a:latin typeface="+mn-lt"/>
                <a:ea typeface="+mn-ea"/>
              </a:rPr>
              <a:t>This principle can be applied across more than two levels of memory. The fastest, smallest, and most expensive type of memory consists of the registers internal to the processor. Typically, a processor will contain a few dozen such registers, although some processors contain hundreds of registers. Skipping down two levels, main memory is the principal internal memory system of the computer. Each location in main memory has a unique address, and most machine instructions refer to one or more main memory addresses. Main memory is usually extended with a higher-speed, smaller cache. The cache is not usually visible to the programmer or, indeed, to the processor. It is a device for staging the movement of data between main memory and processor registers to improve performance.</a:t>
            </a:r>
            <a:endParaRPr dirty="0"/>
          </a:p>
        </p:txBody>
      </p:sp>
      <p:sp>
        <p:nvSpPr>
          <p:cNvPr id="464" name="TextShape 2"/>
          <p:cNvSpPr txBox="1"/>
          <p:nvPr/>
        </p:nvSpPr>
        <p:spPr>
          <a:xfrm>
            <a:off x="3884760" y="8685360"/>
            <a:ext cx="2971440" cy="456840"/>
          </a:xfrm>
          <a:prstGeom prst="rect">
            <a:avLst/>
          </a:prstGeom>
          <a:noFill/>
          <a:ln>
            <a:noFill/>
          </a:ln>
        </p:spPr>
        <p:txBody>
          <a:bodyPr anchor="b"/>
          <a:lstStyle/>
          <a:p>
            <a:pPr algn="r">
              <a:lnSpc>
                <a:spcPct val="100000"/>
              </a:lnSpc>
            </a:pPr>
            <a:fld id="{06E079EB-9674-4161-8A1F-DD68E43A97DF}" type="slidenum">
              <a:rPr lang="en-US" sz="1200" strike="noStrike" spc="-1">
                <a:solidFill>
                  <a:srgbClr val="000000"/>
                </a:solidFill>
                <a:uFill>
                  <a:solidFill>
                    <a:srgbClr val="FFFFFF"/>
                  </a:solidFill>
                </a:uFill>
                <a:latin typeface="+mn-lt"/>
                <a:ea typeface="+mn-ea"/>
              </a:rPr>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At a top level, a computer consists of processor, memory, and I/O components, with one or more modules of each type. These components are interconnected in some fashion to achieve the main function of the computer, which is to execute programs. Thus, there are four main structural elements:</a:t>
            </a:r>
            <a:endParaRPr/>
          </a:p>
          <a:p>
            <a:endParaRPr/>
          </a:p>
          <a:p>
            <a:r>
              <a:rPr lang="en-US" sz="1200" strike="noStrike" spc="-1">
                <a:solidFill>
                  <a:srgbClr val="000000"/>
                </a:solidFill>
                <a:uFill>
                  <a:solidFill>
                    <a:srgbClr val="FFFFFF"/>
                  </a:solidFill>
                </a:uFill>
                <a:latin typeface="+mn-lt"/>
                <a:ea typeface="+mn-ea"/>
              </a:rPr>
              <a:t>Processor</a:t>
            </a:r>
            <a:endParaRPr/>
          </a:p>
          <a:p>
            <a:r>
              <a:rPr lang="en-US" sz="1200" strike="noStrike" spc="-1">
                <a:solidFill>
                  <a:srgbClr val="000000"/>
                </a:solidFill>
                <a:uFill>
                  <a:solidFill>
                    <a:srgbClr val="FFFFFF"/>
                  </a:solidFill>
                </a:uFill>
                <a:latin typeface="+mn-lt"/>
                <a:ea typeface="+mn-ea"/>
              </a:rPr>
              <a:t>I/O Modules</a:t>
            </a:r>
            <a:endParaRPr/>
          </a:p>
          <a:p>
            <a:r>
              <a:rPr lang="en-US" sz="1200" strike="noStrike" spc="-1">
                <a:solidFill>
                  <a:srgbClr val="000000"/>
                </a:solidFill>
                <a:uFill>
                  <a:solidFill>
                    <a:srgbClr val="FFFFFF"/>
                  </a:solidFill>
                </a:uFill>
                <a:latin typeface="+mn-lt"/>
                <a:ea typeface="+mn-ea"/>
              </a:rPr>
              <a:t>Main Memory</a:t>
            </a:r>
            <a:endParaRPr/>
          </a:p>
          <a:p>
            <a:r>
              <a:rPr lang="en-US" sz="1200" strike="noStrike" spc="-1">
                <a:solidFill>
                  <a:srgbClr val="000000"/>
                </a:solidFill>
                <a:uFill>
                  <a:solidFill>
                    <a:srgbClr val="FFFFFF"/>
                  </a:solidFill>
                </a:uFill>
                <a:latin typeface="+mn-lt"/>
                <a:ea typeface="+mn-ea"/>
              </a:rPr>
              <a:t>System Bus</a:t>
            </a:r>
            <a:endParaRPr/>
          </a:p>
        </p:txBody>
      </p:sp>
      <p:sp>
        <p:nvSpPr>
          <p:cNvPr id="396" name="TextShape 2"/>
          <p:cNvSpPr txBox="1"/>
          <p:nvPr/>
        </p:nvSpPr>
        <p:spPr>
          <a:xfrm>
            <a:off x="3884760" y="8685360"/>
            <a:ext cx="2971440" cy="456840"/>
          </a:xfrm>
          <a:prstGeom prst="rect">
            <a:avLst/>
          </a:prstGeom>
          <a:noFill/>
          <a:ln>
            <a:noFill/>
          </a:ln>
        </p:spPr>
        <p:txBody>
          <a:bodyPr anchor="b"/>
          <a:lstStyle/>
          <a:p>
            <a:pPr algn="r">
              <a:lnSpc>
                <a:spcPct val="100000"/>
              </a:lnSpc>
            </a:pPr>
            <a:fld id="{37DCAEE0-8154-4F1D-8F04-827F148E8E0F}" type="slidenum">
              <a:rPr lang="en-US" sz="1200" strike="noStrike" spc="-1">
                <a:solidFill>
                  <a:srgbClr val="000000"/>
                </a:solidFill>
                <a:uFill>
                  <a:solidFill>
                    <a:srgbClr val="FFFFFF"/>
                  </a:solidFill>
                </a:uFill>
                <a:latin typeface="+mn-lt"/>
                <a:ea typeface="+mn-ea"/>
              </a:rP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The three forms of memory just described are, typically, volatile and employ semiconductor technology. The use of three levels exploits the fact that semiconductor memory comes in a variety of types, which differ in speed and cost. Data are stored more permanently on external mass storage devices, of which the most common are hard disk and removable media, such as removable disk, tape, and optical storage. External, nonvolatile memory is also referred to as </a:t>
            </a:r>
            <a:r>
              <a:rPr lang="en-US" sz="1200" b="1" strike="noStrike" spc="-1">
                <a:solidFill>
                  <a:srgbClr val="000000"/>
                </a:solidFill>
                <a:uFill>
                  <a:solidFill>
                    <a:srgbClr val="FFFFFF"/>
                  </a:solidFill>
                </a:uFill>
                <a:latin typeface="+mn-lt"/>
                <a:ea typeface="+mn-ea"/>
              </a:rPr>
              <a:t>secondary memory or auxiliary memory . </a:t>
            </a:r>
            <a:r>
              <a:rPr lang="en-US" sz="1200" strike="noStrike" spc="-1">
                <a:solidFill>
                  <a:srgbClr val="000000"/>
                </a:solidFill>
                <a:uFill>
                  <a:solidFill>
                    <a:srgbClr val="FFFFFF"/>
                  </a:solidFill>
                </a:uFill>
                <a:latin typeface="+mn-lt"/>
                <a:ea typeface="+mn-ea"/>
              </a:rPr>
              <a:t>These are used to store program and data files, and are usually visible to the programmer only in terms of files and records, as opposed to individual bytes or words. A hard disk is also used to provide an extension to main memory known as virtual memory, which is discussed in Chapter 8 .</a:t>
            </a:r>
            <a:endParaRPr/>
          </a:p>
        </p:txBody>
      </p:sp>
      <p:sp>
        <p:nvSpPr>
          <p:cNvPr id="466" name="TextShape 2"/>
          <p:cNvSpPr txBox="1"/>
          <p:nvPr/>
        </p:nvSpPr>
        <p:spPr>
          <a:xfrm>
            <a:off x="3884760" y="8685360"/>
            <a:ext cx="2971440" cy="456840"/>
          </a:xfrm>
          <a:prstGeom prst="rect">
            <a:avLst/>
          </a:prstGeom>
          <a:noFill/>
          <a:ln>
            <a:noFill/>
          </a:ln>
        </p:spPr>
        <p:txBody>
          <a:bodyPr anchor="b"/>
          <a:lstStyle/>
          <a:p>
            <a:pPr algn="r">
              <a:lnSpc>
                <a:spcPct val="100000"/>
              </a:lnSpc>
            </a:pPr>
            <a:fld id="{B51E0F51-12BD-4EFB-A044-FE532E69B1BD}" type="slidenum">
              <a:rPr lang="en-US" sz="1200" strike="noStrike" spc="-1">
                <a:solidFill>
                  <a:srgbClr val="000000"/>
                </a:solidFill>
                <a:uFill>
                  <a:solidFill>
                    <a:srgbClr val="FFFFFF"/>
                  </a:solidFill>
                </a:uFill>
                <a:latin typeface="+mn-lt"/>
                <a:ea typeface="+mn-ea"/>
              </a:rP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Although cache memory is invisible to the OS, it interacts with other memory management hardware. Furthermore, many of the principles used in virtual memory schemes (discussed in Chapter 8 ) are also applied in cache memory.</a:t>
            </a:r>
            <a:endParaRPr/>
          </a:p>
          <a:p>
            <a:endParaRPr/>
          </a:p>
          <a:p>
            <a:r>
              <a:rPr lang="en-US" sz="1200" strike="noStrike" spc="-1">
                <a:solidFill>
                  <a:srgbClr val="000000"/>
                </a:solidFill>
                <a:uFill>
                  <a:solidFill>
                    <a:srgbClr val="FFFFFF"/>
                  </a:solidFill>
                </a:uFill>
                <a:latin typeface="+mn-lt"/>
                <a:ea typeface="+mn-ea"/>
              </a:rPr>
              <a:t>On all instruction cycles, the processor accesses memory at least once, to fetch the instruction, and often one or more additional times, to fetch operands and/ or store results. The rate at which the processor can execute instructions is clearly limited by the memory cycle time (the time it takes to read one word from or write one word to memory). This limitation has been a significant problem because of the persistent mismatch between processor and main memory speeds: Over the years, processor speed has consistently increased more rapidly than memory access speed. We are faced with a trade-off among speed, cost, and size. Ideally, main memory should be built with the same technology as that of the processor registers, giving memory cycle times comparable to processor cycle times. This has always been too expensive a strategy. The solution is to exploit the principle of locality by providing a small, fast memory between the processor and main memory, namely the cache.</a:t>
            </a:r>
            <a:endParaRPr/>
          </a:p>
        </p:txBody>
      </p:sp>
      <p:sp>
        <p:nvSpPr>
          <p:cNvPr id="468" name="TextShape 2"/>
          <p:cNvSpPr txBox="1"/>
          <p:nvPr/>
        </p:nvSpPr>
        <p:spPr>
          <a:xfrm>
            <a:off x="3884760" y="8685360"/>
            <a:ext cx="2971440" cy="456840"/>
          </a:xfrm>
          <a:prstGeom prst="rect">
            <a:avLst/>
          </a:prstGeom>
          <a:noFill/>
          <a:ln>
            <a:noFill/>
          </a:ln>
        </p:spPr>
        <p:txBody>
          <a:bodyPr anchor="b"/>
          <a:lstStyle/>
          <a:p>
            <a:pPr algn="r">
              <a:lnSpc>
                <a:spcPct val="100000"/>
              </a:lnSpc>
            </a:pPr>
            <a:fld id="{73FB3A63-09B6-4273-AF2D-05A40EF31159}" type="slidenum">
              <a:rPr lang="en-US" sz="1200" strike="noStrike" spc="-1">
                <a:solidFill>
                  <a:srgbClr val="000000"/>
                </a:solidFill>
                <a:uFill>
                  <a:solidFill>
                    <a:srgbClr val="FFFFFF"/>
                  </a:solidFill>
                </a:uFill>
                <a:latin typeface="+mn-lt"/>
                <a:ea typeface="+mn-ea"/>
              </a:rPr>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Cache memory is intended to provide memory access time approaching that of the fastest memories available and at the same time support a large memory size that has the price of less expensive types of semiconductor memories. The concept is illustrated in Figure 1.16a . There is a relatively large and slow main memory together with a smaller, faster cache memory. The cache contains a copy of a portion of main memory. When the processor attempts to read a byte or word of memory, a check is made to determine if the byte or word is in the cache. If so, the byte or word is delivered to the processor. If not, a block of main memory, consisting of some fixed number of bytes, is read into the cache and then the byte or word is delivered to</a:t>
            </a:r>
            <a:endParaRPr/>
          </a:p>
          <a:p>
            <a:r>
              <a:rPr lang="en-US" sz="1200" strike="noStrike" spc="-1">
                <a:solidFill>
                  <a:srgbClr val="000000"/>
                </a:solidFill>
                <a:uFill>
                  <a:solidFill>
                    <a:srgbClr val="FFFFFF"/>
                  </a:solidFill>
                </a:uFill>
                <a:latin typeface="+mn-lt"/>
                <a:ea typeface="+mn-ea"/>
              </a:rPr>
              <a:t>the processor. Because of the phenomenon of locality of reference, when a block of data is fetched into the cache to satisfy a single memory reference, it is likely that many of the near-future memory references will be to other bytes in the block.</a:t>
            </a:r>
            <a:endParaRPr/>
          </a:p>
          <a:p>
            <a:endParaRPr/>
          </a:p>
          <a:p>
            <a:pPr>
              <a:lnSpc>
                <a:spcPct val="100000"/>
              </a:lnSpc>
            </a:pPr>
            <a:r>
              <a:rPr lang="en-US" sz="1200" strike="noStrike" spc="-1">
                <a:solidFill>
                  <a:srgbClr val="000000"/>
                </a:solidFill>
                <a:uFill>
                  <a:solidFill>
                    <a:srgbClr val="FFFFFF"/>
                  </a:solidFill>
                </a:uFill>
                <a:latin typeface="+mn-lt"/>
                <a:ea typeface="+mn-ea"/>
              </a:rPr>
              <a:t>Figure 1.16b depicts the use of multiple levels of cache. The L2 cache is slower and typically larger than the L1 cache, and the L3 cache is slower and typically larger than the L2 cache.</a:t>
            </a:r>
            <a:endParaRPr/>
          </a:p>
          <a:p>
            <a:pPr>
              <a:lnSpc>
                <a:spcPct val="100000"/>
              </a:lnSpc>
            </a:pPr>
            <a:endParaRPr/>
          </a:p>
        </p:txBody>
      </p:sp>
      <p:sp>
        <p:nvSpPr>
          <p:cNvPr id="470" name="TextShape 2"/>
          <p:cNvSpPr txBox="1"/>
          <p:nvPr/>
        </p:nvSpPr>
        <p:spPr>
          <a:xfrm>
            <a:off x="3884760" y="8685360"/>
            <a:ext cx="2971440" cy="456840"/>
          </a:xfrm>
          <a:prstGeom prst="rect">
            <a:avLst/>
          </a:prstGeom>
          <a:noFill/>
          <a:ln>
            <a:noFill/>
          </a:ln>
        </p:spPr>
        <p:txBody>
          <a:bodyPr anchor="b"/>
          <a:lstStyle/>
          <a:p>
            <a:pPr algn="r">
              <a:lnSpc>
                <a:spcPct val="100000"/>
              </a:lnSpc>
            </a:pPr>
            <a:fld id="{C444E10F-1F0B-425A-8681-C2F763ABFD78}" type="slidenum">
              <a:rPr lang="en-US" sz="1200" strike="noStrike" spc="-1">
                <a:solidFill>
                  <a:srgbClr val="000000"/>
                </a:solidFill>
                <a:uFill>
                  <a:solidFill>
                    <a:srgbClr val="FFFFFF"/>
                  </a:solidFill>
                </a:uFill>
                <a:latin typeface="+mn-lt"/>
                <a:ea typeface="+mn-ea"/>
              </a:rP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Figure 1.17 depicts the structure of a cache/main memory system. Main memory consists of up to 2 </a:t>
            </a:r>
            <a:r>
              <a:rPr lang="en-US" sz="1200" i="1" strike="noStrike" spc="-1" baseline="30000">
                <a:solidFill>
                  <a:srgbClr val="000000"/>
                </a:solidFill>
                <a:uFill>
                  <a:solidFill>
                    <a:srgbClr val="FFFFFF"/>
                  </a:solidFill>
                </a:uFill>
                <a:latin typeface="+mn-lt"/>
                <a:ea typeface="+mn-ea"/>
              </a:rPr>
              <a:t>n</a:t>
            </a:r>
            <a:r>
              <a:rPr lang="en-US" sz="1200" i="1" strike="noStrike" spc="-1">
                <a:solidFill>
                  <a:srgbClr val="000000"/>
                </a:solidFill>
                <a:uFill>
                  <a:solidFill>
                    <a:srgbClr val="FFFFFF"/>
                  </a:solidFill>
                </a:uFill>
                <a:latin typeface="+mn-lt"/>
                <a:ea typeface="+mn-ea"/>
              </a:rPr>
              <a:t> addressable words, with each word having a unique n –bit </a:t>
            </a:r>
            <a:r>
              <a:rPr lang="en-US" sz="1200" strike="noStrike" spc="-1">
                <a:solidFill>
                  <a:srgbClr val="000000"/>
                </a:solidFill>
                <a:uFill>
                  <a:solidFill>
                    <a:srgbClr val="FFFFFF"/>
                  </a:solidFill>
                </a:uFill>
                <a:latin typeface="+mn-lt"/>
                <a:ea typeface="+mn-ea"/>
              </a:rPr>
              <a:t>address. For mapping purposes, this memory is considered to consist of a number of fixed-length </a:t>
            </a:r>
            <a:r>
              <a:rPr lang="en-US" sz="1200" b="1" strike="noStrike" spc="-1">
                <a:solidFill>
                  <a:srgbClr val="000000"/>
                </a:solidFill>
                <a:uFill>
                  <a:solidFill>
                    <a:srgbClr val="FFFFFF"/>
                  </a:solidFill>
                </a:uFill>
                <a:latin typeface="+mn-lt"/>
                <a:ea typeface="+mn-ea"/>
              </a:rPr>
              <a:t>blocks of </a:t>
            </a:r>
            <a:r>
              <a:rPr lang="en-US" sz="1200" b="1" i="1" strike="noStrike" spc="-1">
                <a:solidFill>
                  <a:srgbClr val="000000"/>
                </a:solidFill>
                <a:uFill>
                  <a:solidFill>
                    <a:srgbClr val="FFFFFF"/>
                  </a:solidFill>
                </a:uFill>
                <a:latin typeface="+mn-lt"/>
                <a:ea typeface="+mn-ea"/>
              </a:rPr>
              <a:t>K</a:t>
            </a:r>
            <a:r>
              <a:rPr lang="en-US" sz="1200" i="1" strike="noStrike" spc="-1">
                <a:solidFill>
                  <a:srgbClr val="000000"/>
                </a:solidFill>
                <a:uFill>
                  <a:solidFill>
                    <a:srgbClr val="FFFFFF"/>
                  </a:solidFill>
                </a:uFill>
                <a:latin typeface="+mn-lt"/>
                <a:ea typeface="+mn-ea"/>
              </a:rPr>
              <a:t> words each. That is, there are M  = 2</a:t>
            </a:r>
            <a:r>
              <a:rPr lang="en-US" sz="1200" i="1" strike="noStrike" spc="-1" baseline="30000">
                <a:solidFill>
                  <a:srgbClr val="000000"/>
                </a:solidFill>
                <a:uFill>
                  <a:solidFill>
                    <a:srgbClr val="FFFFFF"/>
                  </a:solidFill>
                </a:uFill>
                <a:latin typeface="+mn-lt"/>
                <a:ea typeface="+mn-ea"/>
              </a:rPr>
              <a:t>n</a:t>
            </a:r>
            <a:r>
              <a:rPr lang="en-US" sz="1200" i="1" strike="noStrike" spc="-1">
                <a:solidFill>
                  <a:srgbClr val="000000"/>
                </a:solidFill>
                <a:uFill>
                  <a:solidFill>
                    <a:srgbClr val="FFFFFF"/>
                  </a:solidFill>
                </a:uFill>
                <a:latin typeface="+mn-lt"/>
                <a:ea typeface="+mn-ea"/>
              </a:rPr>
              <a:t>/K blocks. Cache consist</a:t>
            </a:r>
            <a:r>
              <a:rPr lang="en-US" sz="1200" b="1" i="1" strike="noStrike" spc="-1">
                <a:solidFill>
                  <a:srgbClr val="000000"/>
                </a:solidFill>
                <a:uFill>
                  <a:solidFill>
                    <a:srgbClr val="FFFFFF"/>
                  </a:solidFill>
                </a:uFill>
                <a:latin typeface="+mn-lt"/>
                <a:ea typeface="+mn-ea"/>
              </a:rPr>
              <a:t>s </a:t>
            </a:r>
            <a:r>
              <a:rPr lang="en-US" sz="1200" strike="noStrike" spc="-1">
                <a:solidFill>
                  <a:srgbClr val="000000"/>
                </a:solidFill>
                <a:uFill>
                  <a:solidFill>
                    <a:srgbClr val="FFFFFF"/>
                  </a:solidFill>
                </a:uFill>
                <a:latin typeface="+mn-lt"/>
                <a:ea typeface="+mn-ea"/>
              </a:rPr>
              <a:t>of </a:t>
            </a:r>
            <a:r>
              <a:rPr lang="en-US" sz="1200" i="1" strike="noStrike" spc="-1">
                <a:solidFill>
                  <a:srgbClr val="000000"/>
                </a:solidFill>
                <a:uFill>
                  <a:solidFill>
                    <a:srgbClr val="FFFFFF"/>
                  </a:solidFill>
                </a:uFill>
                <a:latin typeface="+mn-lt"/>
                <a:ea typeface="+mn-ea"/>
              </a:rPr>
              <a:t>C </a:t>
            </a:r>
            <a:r>
              <a:rPr lang="en-US" sz="1200" b="1" i="1" strike="noStrike" spc="-1">
                <a:solidFill>
                  <a:srgbClr val="000000"/>
                </a:solidFill>
                <a:uFill>
                  <a:solidFill>
                    <a:srgbClr val="FFFFFF"/>
                  </a:solidFill>
                </a:uFill>
                <a:latin typeface="+mn-lt"/>
                <a:ea typeface="+mn-ea"/>
              </a:rPr>
              <a:t>slots</a:t>
            </a:r>
            <a:r>
              <a:rPr lang="en-US" sz="1200" i="1" strike="noStrike" spc="-1">
                <a:solidFill>
                  <a:srgbClr val="000000"/>
                </a:solidFill>
                <a:uFill>
                  <a:solidFill>
                    <a:srgbClr val="FFFFFF"/>
                  </a:solidFill>
                </a:uFill>
                <a:latin typeface="+mn-lt"/>
                <a:ea typeface="+mn-ea"/>
              </a:rPr>
              <a:t> (also referred to as lines ) of K words each, and the number of slots is </a:t>
            </a:r>
            <a:r>
              <a:rPr lang="en-US" sz="1200" strike="noStrike" spc="-1">
                <a:solidFill>
                  <a:srgbClr val="000000"/>
                </a:solidFill>
                <a:uFill>
                  <a:solidFill>
                    <a:srgbClr val="FFFFFF"/>
                  </a:solidFill>
                </a:uFill>
                <a:latin typeface="+mn-lt"/>
                <a:ea typeface="+mn-ea"/>
              </a:rPr>
              <a:t>considerably less than the number of main memory blocks (</a:t>
            </a:r>
            <a:r>
              <a:rPr lang="en-US" sz="1200" i="1" strike="noStrike" spc="-1">
                <a:solidFill>
                  <a:srgbClr val="000000"/>
                </a:solidFill>
                <a:uFill>
                  <a:solidFill>
                    <a:srgbClr val="FFFFFF"/>
                  </a:solidFill>
                </a:uFill>
                <a:latin typeface="+mn-lt"/>
                <a:ea typeface="+mn-ea"/>
              </a:rPr>
              <a:t>C&lt;&lt;M) . Some subset </a:t>
            </a:r>
            <a:r>
              <a:rPr lang="en-US" sz="1200" strike="noStrike" spc="-1">
                <a:solidFill>
                  <a:srgbClr val="000000"/>
                </a:solidFill>
                <a:uFill>
                  <a:solidFill>
                    <a:srgbClr val="FFFFFF"/>
                  </a:solidFill>
                </a:uFill>
                <a:latin typeface="+mn-lt"/>
                <a:ea typeface="+mn-ea"/>
              </a:rPr>
              <a:t>of the blocks of main memory resides in the slots of the cache. If a word in a block of memory that is not in the cache is read, that block is transferred to one of the slots of the cache. Because there are more blocks than slots, an individual slot cannot be uniquely and permanently dedicated to a particular block. Therefore, each slot includes a tag that identifies which particular block is currently being stored. The tag is usually some number of higher-order bits of the address and refers to all addresses that begin with that sequence of bits.</a:t>
            </a:r>
            <a:endParaRPr/>
          </a:p>
        </p:txBody>
      </p:sp>
      <p:sp>
        <p:nvSpPr>
          <p:cNvPr id="472" name="TextShape 2"/>
          <p:cNvSpPr txBox="1"/>
          <p:nvPr/>
        </p:nvSpPr>
        <p:spPr>
          <a:xfrm>
            <a:off x="3884760" y="8685360"/>
            <a:ext cx="2971440" cy="456840"/>
          </a:xfrm>
          <a:prstGeom prst="rect">
            <a:avLst/>
          </a:prstGeom>
          <a:noFill/>
          <a:ln>
            <a:noFill/>
          </a:ln>
        </p:spPr>
        <p:txBody>
          <a:bodyPr anchor="b"/>
          <a:lstStyle/>
          <a:p>
            <a:pPr algn="r">
              <a:lnSpc>
                <a:spcPct val="100000"/>
              </a:lnSpc>
            </a:pPr>
            <a:fld id="{8B7CAA5D-776A-4D30-A02A-3D007248E5D1}" type="slidenum">
              <a:rPr lang="en-US" sz="1200" strike="noStrike" spc="-1">
                <a:solidFill>
                  <a:srgbClr val="000000"/>
                </a:solidFill>
                <a:uFill>
                  <a:solidFill>
                    <a:srgbClr val="FFFFFF"/>
                  </a:solidFill>
                </a:uFill>
                <a:latin typeface="+mn-lt"/>
                <a:ea typeface="+mn-ea"/>
              </a:rPr>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Figure 1.18 illustrates the read operation. The processor generates the address, RA, of a word to be read. If the word is contained in the cache, it is delivered to the processor. Otherwise, the block containing that word is loaded into the cache and the word is delivered to the processor.</a:t>
            </a:r>
            <a:endParaRPr/>
          </a:p>
        </p:txBody>
      </p:sp>
      <p:sp>
        <p:nvSpPr>
          <p:cNvPr id="474" name="TextShape 2"/>
          <p:cNvSpPr txBox="1"/>
          <p:nvPr/>
        </p:nvSpPr>
        <p:spPr>
          <a:xfrm>
            <a:off x="3884760" y="8685360"/>
            <a:ext cx="2971440" cy="456840"/>
          </a:xfrm>
          <a:prstGeom prst="rect">
            <a:avLst/>
          </a:prstGeom>
          <a:noFill/>
          <a:ln>
            <a:noFill/>
          </a:ln>
        </p:spPr>
        <p:txBody>
          <a:bodyPr anchor="b"/>
          <a:lstStyle/>
          <a:p>
            <a:pPr algn="r">
              <a:lnSpc>
                <a:spcPct val="100000"/>
              </a:lnSpc>
            </a:pPr>
            <a:fld id="{3FC3A958-D8C6-4B30-80F8-B67ED1E6D8F2}" type="slidenum">
              <a:rPr lang="en-US" sz="1200" strike="noStrike" spc="-1">
                <a:solidFill>
                  <a:srgbClr val="000000"/>
                </a:solidFill>
                <a:uFill>
                  <a:solidFill>
                    <a:srgbClr val="FFFFFF"/>
                  </a:solidFill>
                </a:uFill>
                <a:latin typeface="+mn-lt"/>
                <a:ea typeface="+mn-ea"/>
              </a:rPr>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We have already dealt with the issue of </a:t>
            </a:r>
            <a:r>
              <a:rPr lang="en-US" sz="1200" b="1" strike="noStrike" spc="-1">
                <a:solidFill>
                  <a:srgbClr val="000000"/>
                </a:solidFill>
                <a:uFill>
                  <a:solidFill>
                    <a:srgbClr val="FFFFFF"/>
                  </a:solidFill>
                </a:uFill>
                <a:latin typeface="+mn-lt"/>
                <a:ea typeface="+mn-ea"/>
              </a:rPr>
              <a:t>cache size . </a:t>
            </a:r>
            <a:r>
              <a:rPr lang="en-US" sz="1200" strike="noStrike" spc="-1">
                <a:solidFill>
                  <a:srgbClr val="000000"/>
                </a:solidFill>
                <a:uFill>
                  <a:solidFill>
                    <a:srgbClr val="FFFFFF"/>
                  </a:solidFill>
                </a:uFill>
                <a:latin typeface="+mn-lt"/>
                <a:ea typeface="+mn-ea"/>
              </a:rPr>
              <a:t>It turns out that reasonably small caches can have a significant impact on performance. Another size issue is that of </a:t>
            </a:r>
            <a:r>
              <a:rPr lang="en-US" sz="1200" b="1" strike="noStrike" spc="-1">
                <a:solidFill>
                  <a:srgbClr val="000000"/>
                </a:solidFill>
                <a:uFill>
                  <a:solidFill>
                    <a:srgbClr val="FFFFFF"/>
                  </a:solidFill>
                </a:uFill>
                <a:latin typeface="+mn-lt"/>
                <a:ea typeface="+mn-ea"/>
              </a:rPr>
              <a:t>block size </a:t>
            </a:r>
            <a:r>
              <a:rPr lang="en-US" sz="1200" strike="noStrike" spc="-1">
                <a:solidFill>
                  <a:srgbClr val="000000"/>
                </a:solidFill>
                <a:uFill>
                  <a:solidFill>
                    <a:srgbClr val="FFFFFF"/>
                  </a:solidFill>
                </a:uFill>
                <a:latin typeface="+mn-lt"/>
                <a:ea typeface="+mn-ea"/>
              </a:rPr>
              <a:t>: the unit of data exchanged between cache and main memory</a:t>
            </a:r>
            <a:r>
              <a:rPr lang="en-US" sz="1200" b="1" strike="noStrike" spc="-1">
                <a:solidFill>
                  <a:srgbClr val="000000"/>
                </a:solidFill>
                <a:uFill>
                  <a:solidFill>
                    <a:srgbClr val="FFFFFF"/>
                  </a:solidFill>
                </a:uFill>
                <a:latin typeface="+mn-lt"/>
                <a:ea typeface="+mn-ea"/>
              </a:rPr>
              <a:t>. </a:t>
            </a:r>
            <a:r>
              <a:rPr lang="en-US" sz="1200" strike="noStrike" spc="-1">
                <a:solidFill>
                  <a:srgbClr val="000000"/>
                </a:solidFill>
                <a:uFill>
                  <a:solidFill>
                    <a:srgbClr val="FFFFFF"/>
                  </a:solidFill>
                </a:uFill>
                <a:latin typeface="+mn-lt"/>
                <a:ea typeface="+mn-ea"/>
              </a:rPr>
              <a:t>As the block size increases from very small to larger sizes, the hit ratio will at first increase because of the principle of locality: the high probability that data in the vicinity of a referenced word are likely to be referenced in the near future. As the block size increases, more useful data are brought into the cache. The hit ratio will begin to decrease, however, as the block becomes even bigger and the probability of using the newly fetched data becomes less than the probability of reusing the data that have to be moved out of the cache to make room for the new block.</a:t>
            </a:r>
            <a:endParaRPr/>
          </a:p>
        </p:txBody>
      </p:sp>
      <p:sp>
        <p:nvSpPr>
          <p:cNvPr id="478" name="TextShape 2"/>
          <p:cNvSpPr txBox="1"/>
          <p:nvPr/>
        </p:nvSpPr>
        <p:spPr>
          <a:xfrm>
            <a:off x="3884760" y="8685360"/>
            <a:ext cx="2971440" cy="456840"/>
          </a:xfrm>
          <a:prstGeom prst="rect">
            <a:avLst/>
          </a:prstGeom>
          <a:noFill/>
          <a:ln>
            <a:noFill/>
          </a:ln>
        </p:spPr>
        <p:txBody>
          <a:bodyPr anchor="b"/>
          <a:lstStyle/>
          <a:p>
            <a:pPr algn="r">
              <a:lnSpc>
                <a:spcPct val="100000"/>
              </a:lnSpc>
            </a:pPr>
            <a:fld id="{D5087293-5BA8-40B0-A4A0-E376CC9BA25A}" type="slidenum">
              <a:rPr lang="en-US" sz="1200" strike="noStrike" spc="-1">
                <a:solidFill>
                  <a:srgbClr val="000000"/>
                </a:solidFill>
                <a:uFill>
                  <a:solidFill>
                    <a:srgbClr val="FFFFFF"/>
                  </a:solidFill>
                </a:uFill>
                <a:latin typeface="+mn-lt"/>
                <a:ea typeface="+mn-ea"/>
              </a:rPr>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We have already dealt with the issue of </a:t>
            </a:r>
            <a:r>
              <a:rPr lang="en-US" sz="1200" b="1" strike="noStrike" spc="-1" dirty="0">
                <a:solidFill>
                  <a:srgbClr val="000000"/>
                </a:solidFill>
                <a:uFill>
                  <a:solidFill>
                    <a:srgbClr val="FFFFFF"/>
                  </a:solidFill>
                </a:uFill>
                <a:latin typeface="+mn-lt"/>
                <a:ea typeface="+mn-ea"/>
              </a:rPr>
              <a:t>cache size . </a:t>
            </a:r>
            <a:r>
              <a:rPr lang="en-US" sz="1200" strike="noStrike" spc="-1" dirty="0">
                <a:solidFill>
                  <a:srgbClr val="000000"/>
                </a:solidFill>
                <a:uFill>
                  <a:solidFill>
                    <a:srgbClr val="FFFFFF"/>
                  </a:solidFill>
                </a:uFill>
                <a:latin typeface="+mn-lt"/>
                <a:ea typeface="+mn-ea"/>
              </a:rPr>
              <a:t>It turns out that reasonably small caches can have a significant impact on performance. </a:t>
            </a:r>
            <a:endParaRPr lang="en-US" sz="1200" strike="noStrike" spc="-1" dirty="0" smtClean="0">
              <a:solidFill>
                <a:srgbClr val="000000"/>
              </a:solidFill>
              <a:uFill>
                <a:solidFill>
                  <a:srgbClr val="FFFFFF"/>
                </a:solidFill>
              </a:uFill>
              <a:latin typeface="+mn-lt"/>
              <a:ea typeface="+mn-ea"/>
            </a:endParaRPr>
          </a:p>
          <a:p>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Another </a:t>
            </a:r>
            <a:r>
              <a:rPr lang="en-US" sz="1200" strike="noStrike" spc="-1" dirty="0">
                <a:solidFill>
                  <a:srgbClr val="000000"/>
                </a:solidFill>
                <a:uFill>
                  <a:solidFill>
                    <a:srgbClr val="FFFFFF"/>
                  </a:solidFill>
                </a:uFill>
                <a:latin typeface="+mn-lt"/>
                <a:ea typeface="+mn-ea"/>
              </a:rPr>
              <a:t>size issue is that of </a:t>
            </a:r>
            <a:r>
              <a:rPr lang="en-US" sz="1200" b="1" strike="noStrike" spc="-1" dirty="0">
                <a:solidFill>
                  <a:srgbClr val="000000"/>
                </a:solidFill>
                <a:uFill>
                  <a:solidFill>
                    <a:srgbClr val="FFFFFF"/>
                  </a:solidFill>
                </a:uFill>
                <a:latin typeface="+mn-lt"/>
                <a:ea typeface="+mn-ea"/>
              </a:rPr>
              <a:t>block size </a:t>
            </a:r>
            <a:r>
              <a:rPr lang="en-US" sz="1200" strike="noStrike" spc="-1" dirty="0">
                <a:solidFill>
                  <a:srgbClr val="000000"/>
                </a:solidFill>
                <a:uFill>
                  <a:solidFill>
                    <a:srgbClr val="FFFFFF"/>
                  </a:solidFill>
                </a:uFill>
                <a:latin typeface="+mn-lt"/>
                <a:ea typeface="+mn-ea"/>
              </a:rPr>
              <a:t>: the unit of data exchanged between cache and main memory</a:t>
            </a:r>
            <a:r>
              <a:rPr lang="en-US" sz="1200" b="1" strike="noStrike" spc="-1" dirty="0">
                <a:solidFill>
                  <a:srgbClr val="000000"/>
                </a:solidFill>
                <a:uFill>
                  <a:solidFill>
                    <a:srgbClr val="FFFFFF"/>
                  </a:solidFill>
                </a:uFill>
                <a:latin typeface="+mn-lt"/>
                <a:ea typeface="+mn-ea"/>
              </a:rPr>
              <a:t>. </a:t>
            </a:r>
            <a:r>
              <a:rPr lang="en-US" sz="1200" strike="noStrike" spc="-1" dirty="0">
                <a:solidFill>
                  <a:srgbClr val="000000"/>
                </a:solidFill>
                <a:uFill>
                  <a:solidFill>
                    <a:srgbClr val="FFFFFF"/>
                  </a:solidFill>
                </a:uFill>
                <a:latin typeface="+mn-lt"/>
                <a:ea typeface="+mn-ea"/>
              </a:rPr>
              <a:t>As the block size increases from very small to larger sizes, the hit ratio will at first increase because of the principle of locality: the high probability that data in the vicinity of a referenced word are likely to be referenced in the near future</a:t>
            </a:r>
            <a:r>
              <a:rPr lang="en-US" sz="1200" strike="noStrike" spc="-1" dirty="0" smtClean="0">
                <a:solidFill>
                  <a:srgbClr val="000000"/>
                </a:solidFill>
                <a:uFill>
                  <a:solidFill>
                    <a:srgbClr val="FFFFFF"/>
                  </a:solidFill>
                </a:uFill>
                <a:latin typeface="+mn-lt"/>
                <a:ea typeface="+mn-ea"/>
              </a:rPr>
              <a:t>.</a:t>
            </a:r>
          </a:p>
          <a:p>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As </a:t>
            </a:r>
            <a:r>
              <a:rPr lang="en-US" sz="1200" strike="noStrike" spc="-1" dirty="0">
                <a:solidFill>
                  <a:srgbClr val="000000"/>
                </a:solidFill>
                <a:uFill>
                  <a:solidFill>
                    <a:srgbClr val="FFFFFF"/>
                  </a:solidFill>
                </a:uFill>
                <a:latin typeface="+mn-lt"/>
                <a:ea typeface="+mn-ea"/>
              </a:rPr>
              <a:t>the block size increases, more useful data are brought into the cache. The hit ratio will begin to decrease, however, as the block becomes even bigger and the probability of using the newly fetched data becomes less than the probability of reusing the data that have to be moved out of the cache to make room for the new block.</a:t>
            </a:r>
            <a:endParaRPr dirty="0"/>
          </a:p>
        </p:txBody>
      </p:sp>
      <p:sp>
        <p:nvSpPr>
          <p:cNvPr id="478" name="TextShape 2"/>
          <p:cNvSpPr txBox="1"/>
          <p:nvPr/>
        </p:nvSpPr>
        <p:spPr>
          <a:xfrm>
            <a:off x="3884760" y="8685360"/>
            <a:ext cx="2971440" cy="456840"/>
          </a:xfrm>
          <a:prstGeom prst="rect">
            <a:avLst/>
          </a:prstGeom>
          <a:noFill/>
          <a:ln>
            <a:noFill/>
          </a:ln>
        </p:spPr>
        <p:txBody>
          <a:bodyPr anchor="b"/>
          <a:lstStyle/>
          <a:p>
            <a:pPr algn="r">
              <a:lnSpc>
                <a:spcPct val="100000"/>
              </a:lnSpc>
            </a:pPr>
            <a:fld id="{D5087293-5BA8-40B0-A4A0-E376CC9BA25A}" type="slidenum">
              <a:rPr lang="en-US" sz="1200" strike="noStrike" spc="-1">
                <a:solidFill>
                  <a:srgbClr val="000000"/>
                </a:solidFill>
                <a:uFill>
                  <a:solidFill>
                    <a:srgbClr val="FFFFFF"/>
                  </a:solidFill>
                </a:uFill>
                <a:latin typeface="+mn-lt"/>
                <a:ea typeface="+mn-ea"/>
              </a:rPr>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48</a:t>
            </a:fld>
            <a:endParaRPr lang="uk-UA"/>
          </a:p>
        </p:txBody>
      </p:sp>
    </p:spTree>
    <p:extLst>
      <p:ext uri="{BB962C8B-B14F-4D97-AF65-F5344CB8AC3E}">
        <p14:creationId xmlns:p14="http://schemas.microsoft.com/office/powerpoint/2010/main" val="14434365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49</a:t>
            </a:fld>
            <a:endParaRPr lang="uk-UA"/>
          </a:p>
        </p:txBody>
      </p:sp>
    </p:spTree>
    <p:extLst>
      <p:ext uri="{BB962C8B-B14F-4D97-AF65-F5344CB8AC3E}">
        <p14:creationId xmlns:p14="http://schemas.microsoft.com/office/powerpoint/2010/main" val="42007106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50</a:t>
            </a:fld>
            <a:endParaRPr lang="uk-UA"/>
          </a:p>
        </p:txBody>
      </p:sp>
    </p:spTree>
    <p:extLst>
      <p:ext uri="{BB962C8B-B14F-4D97-AF65-F5344CB8AC3E}">
        <p14:creationId xmlns:p14="http://schemas.microsoft.com/office/powerpoint/2010/main" val="57518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Processor : Controls the operation of the computer and performs its data processing functions. When there is only one processor, it is often referred to as the central processing unit (CPU).</a:t>
            </a:r>
            <a:endParaRPr dirty="0"/>
          </a:p>
        </p:txBody>
      </p:sp>
      <p:sp>
        <p:nvSpPr>
          <p:cNvPr id="398" name="TextShape 2"/>
          <p:cNvSpPr txBox="1"/>
          <p:nvPr/>
        </p:nvSpPr>
        <p:spPr>
          <a:xfrm>
            <a:off x="3884760" y="8685360"/>
            <a:ext cx="2971440" cy="456840"/>
          </a:xfrm>
          <a:prstGeom prst="rect">
            <a:avLst/>
          </a:prstGeom>
          <a:noFill/>
          <a:ln>
            <a:noFill/>
          </a:ln>
        </p:spPr>
        <p:txBody>
          <a:bodyPr anchor="b"/>
          <a:lstStyle/>
          <a:p>
            <a:pPr algn="r">
              <a:lnSpc>
                <a:spcPct val="100000"/>
              </a:lnSpc>
            </a:pPr>
            <a:fld id="{90DD0613-494C-4985-AE96-460A80AD0C10}" type="slidenum">
              <a:rPr lang="en-US" sz="1200" strike="noStrike" spc="-1">
                <a:solidFill>
                  <a:srgbClr val="000000"/>
                </a:solidFill>
                <a:uFill>
                  <a:solidFill>
                    <a:srgbClr val="FFFFFF"/>
                  </a:solidFill>
                </a:uFill>
                <a:latin typeface="+mn-lt"/>
                <a:ea typeface="+mn-ea"/>
              </a:rP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51</a:t>
            </a:fld>
            <a:endParaRPr lang="uk-UA"/>
          </a:p>
        </p:txBody>
      </p:sp>
    </p:spTree>
    <p:extLst>
      <p:ext uri="{BB962C8B-B14F-4D97-AF65-F5344CB8AC3E}">
        <p14:creationId xmlns:p14="http://schemas.microsoft.com/office/powerpoint/2010/main" val="11687931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52</a:t>
            </a:fld>
            <a:endParaRPr lang="uk-UA"/>
          </a:p>
        </p:txBody>
      </p:sp>
    </p:spTree>
    <p:extLst>
      <p:ext uri="{BB962C8B-B14F-4D97-AF65-F5344CB8AC3E}">
        <p14:creationId xmlns:p14="http://schemas.microsoft.com/office/powerpoint/2010/main" val="27059917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53</a:t>
            </a:fld>
            <a:endParaRPr lang="uk-UA"/>
          </a:p>
        </p:txBody>
      </p:sp>
    </p:spTree>
    <p:extLst>
      <p:ext uri="{BB962C8B-B14F-4D97-AF65-F5344CB8AC3E}">
        <p14:creationId xmlns:p14="http://schemas.microsoft.com/office/powerpoint/2010/main" val="7879625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9D7A8A56-D18B-4586-830E-21A22EC6DF0D}" type="slidenum">
              <a:rPr lang="uk-UA" sz="1400" spc="-1" smtClean="0">
                <a:latin typeface="Times New Roman"/>
              </a:rPr>
              <a:t>54</a:t>
            </a:fld>
            <a:endParaRPr lang="uk-UA"/>
          </a:p>
        </p:txBody>
      </p:sp>
    </p:spTree>
    <p:extLst>
      <p:ext uri="{BB962C8B-B14F-4D97-AF65-F5344CB8AC3E}">
        <p14:creationId xmlns:p14="http://schemas.microsoft.com/office/powerpoint/2010/main" val="885559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When a new block of data is read into the cache, the </a:t>
            </a:r>
            <a:r>
              <a:rPr lang="en-US" sz="1200" b="1" strike="noStrike" spc="-1" dirty="0">
                <a:solidFill>
                  <a:srgbClr val="000000"/>
                </a:solidFill>
                <a:uFill>
                  <a:solidFill>
                    <a:srgbClr val="FFFFFF"/>
                  </a:solidFill>
                </a:uFill>
                <a:latin typeface="+mn-lt"/>
                <a:ea typeface="+mn-ea"/>
              </a:rPr>
              <a:t>mapping function </a:t>
            </a:r>
            <a:r>
              <a:rPr lang="en-US" sz="1200" strike="noStrike" spc="-1" dirty="0">
                <a:solidFill>
                  <a:srgbClr val="000000"/>
                </a:solidFill>
                <a:uFill>
                  <a:solidFill>
                    <a:srgbClr val="FFFFFF"/>
                  </a:solidFill>
                </a:uFill>
                <a:latin typeface="+mn-lt"/>
                <a:ea typeface="+mn-ea"/>
              </a:rPr>
              <a:t>determines</a:t>
            </a:r>
            <a:r>
              <a:rPr lang="en-US" sz="1200" b="1" strike="noStrike" spc="-1" dirty="0">
                <a:solidFill>
                  <a:srgbClr val="000000"/>
                </a:solidFill>
                <a:uFill>
                  <a:solidFill>
                    <a:srgbClr val="FFFFFF"/>
                  </a:solidFill>
                </a:uFill>
                <a:latin typeface="+mn-lt"/>
                <a:ea typeface="+mn-ea"/>
              </a:rPr>
              <a:t> </a:t>
            </a:r>
            <a:r>
              <a:rPr lang="en-US" sz="1200" strike="noStrike" spc="-1" dirty="0">
                <a:solidFill>
                  <a:srgbClr val="000000"/>
                </a:solidFill>
                <a:uFill>
                  <a:solidFill>
                    <a:srgbClr val="FFFFFF"/>
                  </a:solidFill>
                </a:uFill>
                <a:latin typeface="+mn-lt"/>
                <a:ea typeface="+mn-ea"/>
              </a:rPr>
              <a:t>which cache location the block will occupy. </a:t>
            </a:r>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Two </a:t>
            </a:r>
            <a:r>
              <a:rPr lang="en-US" sz="1200" strike="noStrike" spc="-1" dirty="0">
                <a:solidFill>
                  <a:srgbClr val="000000"/>
                </a:solidFill>
                <a:uFill>
                  <a:solidFill>
                    <a:srgbClr val="FFFFFF"/>
                  </a:solidFill>
                </a:uFill>
                <a:latin typeface="+mn-lt"/>
                <a:ea typeface="+mn-ea"/>
              </a:rPr>
              <a:t>constraints affect the design of the mapping function. </a:t>
            </a:r>
            <a:endParaRPr lang="en-US" sz="1200" strike="noStrike" spc="-1" dirty="0" smtClean="0">
              <a:solidFill>
                <a:srgbClr val="000000"/>
              </a:solidFill>
              <a:uFill>
                <a:solidFill>
                  <a:srgbClr val="FFFFFF"/>
                </a:solidFill>
              </a:uFill>
              <a:latin typeface="+mn-lt"/>
              <a:ea typeface="+mn-ea"/>
            </a:endParaRPr>
          </a:p>
          <a:p>
            <a:pPr marL="171450" indent="-171450">
              <a:buFont typeface="Arial"/>
              <a:buChar char="•"/>
            </a:pPr>
            <a:r>
              <a:rPr lang="en-US" sz="1200" strike="noStrike" spc="-1" dirty="0" smtClean="0">
                <a:solidFill>
                  <a:srgbClr val="000000"/>
                </a:solidFill>
                <a:uFill>
                  <a:solidFill>
                    <a:srgbClr val="FFFFFF"/>
                  </a:solidFill>
                </a:uFill>
                <a:latin typeface="+mn-lt"/>
                <a:ea typeface="+mn-ea"/>
              </a:rPr>
              <a:t>	First</a:t>
            </a:r>
            <a:r>
              <a:rPr lang="en-US" sz="1200" strike="noStrike" spc="-1" dirty="0">
                <a:solidFill>
                  <a:srgbClr val="000000"/>
                </a:solidFill>
                <a:uFill>
                  <a:solidFill>
                    <a:srgbClr val="FFFFFF"/>
                  </a:solidFill>
                </a:uFill>
                <a:latin typeface="+mn-lt"/>
                <a:ea typeface="+mn-ea"/>
              </a:rPr>
              <a:t>, when one block is read in, another may have to be replaced. We would like to do this in such a way as to minimize the probability that we will replace a block that will be needed in the near future. The more flexible the mapping function, the more scope we have </a:t>
            </a:r>
            <a:r>
              <a:rPr lang="en-US" sz="1200" strike="noStrike" spc="-1" dirty="0" smtClean="0">
                <a:solidFill>
                  <a:srgbClr val="000000"/>
                </a:solidFill>
                <a:uFill>
                  <a:solidFill>
                    <a:srgbClr val="FFFFFF"/>
                  </a:solidFill>
                </a:uFill>
                <a:latin typeface="+mn-lt"/>
                <a:ea typeface="+mn-ea"/>
              </a:rPr>
              <a:t>to</a:t>
            </a:r>
            <a:r>
              <a:rPr lang="en-US" sz="1200" strike="noStrike" spc="-1" baseline="0" dirty="0" smtClean="0">
                <a:solidFill>
                  <a:srgbClr val="000000"/>
                </a:solidFill>
                <a:uFill>
                  <a:solidFill>
                    <a:srgbClr val="FFFFFF"/>
                  </a:solidFill>
                </a:uFill>
                <a:latin typeface="+mn-lt"/>
                <a:ea typeface="+mn-ea"/>
              </a:rPr>
              <a:t> </a:t>
            </a:r>
            <a:r>
              <a:rPr lang="en-US" sz="1200" strike="noStrike" spc="-1" dirty="0" smtClean="0">
                <a:solidFill>
                  <a:srgbClr val="000000"/>
                </a:solidFill>
                <a:uFill>
                  <a:solidFill>
                    <a:srgbClr val="FFFFFF"/>
                  </a:solidFill>
                </a:uFill>
                <a:latin typeface="+mn-lt"/>
                <a:ea typeface="+mn-ea"/>
              </a:rPr>
              <a:t>design </a:t>
            </a:r>
            <a:r>
              <a:rPr lang="en-US" sz="1200" strike="noStrike" spc="-1" dirty="0">
                <a:solidFill>
                  <a:srgbClr val="000000"/>
                </a:solidFill>
                <a:uFill>
                  <a:solidFill>
                    <a:srgbClr val="FFFFFF"/>
                  </a:solidFill>
                </a:uFill>
                <a:latin typeface="+mn-lt"/>
                <a:ea typeface="+mn-ea"/>
              </a:rPr>
              <a:t>a replacement algorithm to maximize the hit ratio. </a:t>
            </a:r>
            <a:endParaRPr lang="en-US" sz="1200" strike="noStrike" spc="-1" dirty="0" smtClean="0">
              <a:solidFill>
                <a:srgbClr val="000000"/>
              </a:solidFill>
              <a:uFill>
                <a:solidFill>
                  <a:srgbClr val="FFFFFF"/>
                </a:solidFill>
              </a:uFill>
              <a:latin typeface="+mn-lt"/>
              <a:ea typeface="+mn-ea"/>
            </a:endParaRPr>
          </a:p>
          <a:p>
            <a:pPr marL="171450" indent="-171450">
              <a:buFont typeface="Arial"/>
              <a:buChar char="•"/>
            </a:pPr>
            <a:endParaRPr lang="en-US" sz="1200" strike="noStrike" spc="-1" dirty="0" smtClean="0">
              <a:solidFill>
                <a:srgbClr val="000000"/>
              </a:solidFill>
              <a:uFill>
                <a:solidFill>
                  <a:srgbClr val="FFFFFF"/>
                </a:solidFill>
              </a:uFill>
              <a:latin typeface="+mn-lt"/>
              <a:ea typeface="+mn-ea"/>
            </a:endParaRPr>
          </a:p>
          <a:p>
            <a:pPr marL="171450" indent="-171450">
              <a:buFont typeface="Arial"/>
              <a:buChar char="•"/>
            </a:pPr>
            <a:r>
              <a:rPr lang="en-US" sz="1200" strike="noStrike" spc="-1" dirty="0" smtClean="0">
                <a:solidFill>
                  <a:srgbClr val="000000"/>
                </a:solidFill>
                <a:uFill>
                  <a:solidFill>
                    <a:srgbClr val="FFFFFF"/>
                  </a:solidFill>
                </a:uFill>
                <a:latin typeface="+mn-lt"/>
                <a:ea typeface="+mn-ea"/>
              </a:rPr>
              <a:t>	Second</a:t>
            </a:r>
            <a:r>
              <a:rPr lang="en-US" sz="1200" strike="noStrike" spc="-1" dirty="0">
                <a:solidFill>
                  <a:srgbClr val="000000"/>
                </a:solidFill>
                <a:uFill>
                  <a:solidFill>
                    <a:srgbClr val="FFFFFF"/>
                  </a:solidFill>
                </a:uFill>
                <a:latin typeface="+mn-lt"/>
                <a:ea typeface="+mn-ea"/>
              </a:rPr>
              <a:t>, the more flexible the mapping function, the more complex is the circuitry required to search the cache to determine if a given block is in the cache.</a:t>
            </a:r>
            <a:endParaRPr dirty="0"/>
          </a:p>
        </p:txBody>
      </p:sp>
      <p:sp>
        <p:nvSpPr>
          <p:cNvPr id="480" name="TextShape 2"/>
          <p:cNvSpPr txBox="1"/>
          <p:nvPr/>
        </p:nvSpPr>
        <p:spPr>
          <a:xfrm>
            <a:off x="3884760" y="8685360"/>
            <a:ext cx="2971440" cy="456840"/>
          </a:xfrm>
          <a:prstGeom prst="rect">
            <a:avLst/>
          </a:prstGeom>
          <a:noFill/>
          <a:ln>
            <a:noFill/>
          </a:ln>
        </p:spPr>
        <p:txBody>
          <a:bodyPr anchor="b"/>
          <a:lstStyle/>
          <a:p>
            <a:pPr algn="r">
              <a:lnSpc>
                <a:spcPct val="100000"/>
              </a:lnSpc>
            </a:pPr>
            <a:fld id="{FDC56D66-755B-494E-B34B-3A0E863621EF}" type="slidenum">
              <a:rPr lang="en-US" sz="1200" strike="noStrike" spc="-1">
                <a:solidFill>
                  <a:srgbClr val="000000"/>
                </a:solidFill>
                <a:uFill>
                  <a:solidFill>
                    <a:srgbClr val="FFFFFF"/>
                  </a:solidFill>
                </a:uFill>
                <a:latin typeface="+mn-lt"/>
                <a:ea typeface="+mn-ea"/>
              </a:rPr>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The </a:t>
            </a:r>
            <a:r>
              <a:rPr lang="en-US" sz="1200" b="1" strike="noStrike" spc="-1" dirty="0">
                <a:solidFill>
                  <a:srgbClr val="000000"/>
                </a:solidFill>
                <a:uFill>
                  <a:solidFill>
                    <a:srgbClr val="FFFFFF"/>
                  </a:solidFill>
                </a:uFill>
                <a:latin typeface="+mn-lt"/>
                <a:ea typeface="+mn-ea"/>
              </a:rPr>
              <a:t>replacement algorithm </a:t>
            </a:r>
            <a:r>
              <a:rPr lang="en-US" sz="1200" strike="noStrike" spc="-1" dirty="0">
                <a:solidFill>
                  <a:srgbClr val="000000"/>
                </a:solidFill>
                <a:uFill>
                  <a:solidFill>
                    <a:srgbClr val="FFFFFF"/>
                  </a:solidFill>
                </a:uFill>
                <a:latin typeface="+mn-lt"/>
                <a:ea typeface="+mn-ea"/>
              </a:rPr>
              <a:t>chooses, within the constraints of the mapping</a:t>
            </a:r>
            <a:r>
              <a:rPr lang="en-US" sz="1200" b="1" strike="noStrike" spc="-1" dirty="0">
                <a:solidFill>
                  <a:srgbClr val="000000"/>
                </a:solidFill>
                <a:uFill>
                  <a:solidFill>
                    <a:srgbClr val="FFFFFF"/>
                  </a:solidFill>
                </a:uFill>
                <a:latin typeface="+mn-lt"/>
                <a:ea typeface="+mn-ea"/>
              </a:rPr>
              <a:t> </a:t>
            </a:r>
            <a:r>
              <a:rPr lang="en-US" sz="1200" strike="noStrike" spc="-1" dirty="0">
                <a:solidFill>
                  <a:srgbClr val="000000"/>
                </a:solidFill>
                <a:uFill>
                  <a:solidFill>
                    <a:srgbClr val="FFFFFF"/>
                  </a:solidFill>
                </a:uFill>
                <a:latin typeface="+mn-lt"/>
                <a:ea typeface="+mn-ea"/>
              </a:rPr>
              <a:t>function, which block to replace when a new block is to be loaded into the cache and the cache already has all slots filled with other blocks. </a:t>
            </a:r>
            <a:endParaRPr lang="en-US" sz="1200" strike="noStrike" spc="-1" dirty="0" smtClean="0">
              <a:solidFill>
                <a:srgbClr val="000000"/>
              </a:solidFill>
              <a:uFill>
                <a:solidFill>
                  <a:srgbClr val="FFFFFF"/>
                </a:solidFill>
              </a:uFill>
              <a:latin typeface="+mn-lt"/>
              <a:ea typeface="+mn-ea"/>
            </a:endParaRPr>
          </a:p>
          <a:p>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We </a:t>
            </a:r>
            <a:r>
              <a:rPr lang="en-US" sz="1200" strike="noStrike" spc="-1" dirty="0">
                <a:solidFill>
                  <a:srgbClr val="000000"/>
                </a:solidFill>
                <a:uFill>
                  <a:solidFill>
                    <a:srgbClr val="FFFFFF"/>
                  </a:solidFill>
                </a:uFill>
                <a:latin typeface="+mn-lt"/>
                <a:ea typeface="+mn-ea"/>
              </a:rPr>
              <a:t>would like to replace the block that is least likely to be needed again in the near future. </a:t>
            </a:r>
            <a:endParaRPr lang="en-US" sz="1200" strike="noStrike" spc="-1" dirty="0" smtClean="0">
              <a:solidFill>
                <a:srgbClr val="000000"/>
              </a:solidFill>
              <a:uFill>
                <a:solidFill>
                  <a:srgbClr val="FFFFFF"/>
                </a:solidFill>
              </a:uFill>
              <a:latin typeface="+mn-lt"/>
              <a:ea typeface="+mn-ea"/>
            </a:endParaRPr>
          </a:p>
          <a:p>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Although </a:t>
            </a:r>
            <a:r>
              <a:rPr lang="en-US" sz="1200" strike="noStrike" spc="-1" dirty="0">
                <a:solidFill>
                  <a:srgbClr val="000000"/>
                </a:solidFill>
                <a:uFill>
                  <a:solidFill>
                    <a:srgbClr val="FFFFFF"/>
                  </a:solidFill>
                </a:uFill>
                <a:latin typeface="+mn-lt"/>
                <a:ea typeface="+mn-ea"/>
              </a:rPr>
              <a:t>it is impossible to identify such a block, a reasonably effective strategy is to replace the block that has been in the cache longest with no reference to it. </a:t>
            </a:r>
            <a:endParaRPr lang="en-US" sz="1200" strike="noStrike" spc="-1" dirty="0" smtClean="0">
              <a:solidFill>
                <a:srgbClr val="000000"/>
              </a:solidFill>
              <a:uFill>
                <a:solidFill>
                  <a:srgbClr val="FFFFFF"/>
                </a:solidFill>
              </a:uFill>
              <a:latin typeface="+mn-lt"/>
              <a:ea typeface="+mn-ea"/>
            </a:endParaRPr>
          </a:p>
          <a:p>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This </a:t>
            </a:r>
            <a:r>
              <a:rPr lang="en-US" sz="1200" strike="noStrike" spc="-1" dirty="0">
                <a:solidFill>
                  <a:srgbClr val="000000"/>
                </a:solidFill>
                <a:uFill>
                  <a:solidFill>
                    <a:srgbClr val="FFFFFF"/>
                  </a:solidFill>
                </a:uFill>
                <a:latin typeface="+mn-lt"/>
                <a:ea typeface="+mn-ea"/>
              </a:rPr>
              <a:t>policy is referred to as the least-recently-used (LRU) algorithm. Hardware mechanisms are needed to identify the least-recently-used block.</a:t>
            </a:r>
            <a:endParaRPr dirty="0"/>
          </a:p>
        </p:txBody>
      </p:sp>
      <p:sp>
        <p:nvSpPr>
          <p:cNvPr id="482" name="TextShape 2"/>
          <p:cNvSpPr txBox="1"/>
          <p:nvPr/>
        </p:nvSpPr>
        <p:spPr>
          <a:xfrm>
            <a:off x="3884760" y="8685360"/>
            <a:ext cx="2971440" cy="456840"/>
          </a:xfrm>
          <a:prstGeom prst="rect">
            <a:avLst/>
          </a:prstGeom>
          <a:noFill/>
          <a:ln>
            <a:noFill/>
          </a:ln>
        </p:spPr>
        <p:txBody>
          <a:bodyPr anchor="b"/>
          <a:lstStyle/>
          <a:p>
            <a:pPr algn="r">
              <a:lnSpc>
                <a:spcPct val="100000"/>
              </a:lnSpc>
            </a:pPr>
            <a:fld id="{B3ECBFB6-B578-4575-93A9-F786E36D6FD7}" type="slidenum">
              <a:rPr lang="en-US" sz="1200" strike="noStrike" spc="-1">
                <a:solidFill>
                  <a:srgbClr val="000000"/>
                </a:solidFill>
                <a:uFill>
                  <a:solidFill>
                    <a:srgbClr val="FFFFFF"/>
                  </a:solidFill>
                </a:uFill>
                <a:latin typeface="+mn-lt"/>
                <a:ea typeface="+mn-ea"/>
              </a:rP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If the contents of a block in the cache are altered, then it is necessary to write it back to main memory before replacing it. </a:t>
            </a:r>
            <a:endParaRPr lang="en-US" sz="1200" strike="noStrike" spc="-1" dirty="0" smtClean="0">
              <a:solidFill>
                <a:srgbClr val="000000"/>
              </a:solidFill>
              <a:uFill>
                <a:solidFill>
                  <a:srgbClr val="FFFFFF"/>
                </a:solidFill>
              </a:uFill>
              <a:latin typeface="+mn-lt"/>
              <a:ea typeface="+mn-ea"/>
            </a:endParaRPr>
          </a:p>
          <a:p>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The </a:t>
            </a:r>
            <a:r>
              <a:rPr lang="en-US" sz="1200" b="1" strike="noStrike" spc="-1" dirty="0">
                <a:solidFill>
                  <a:srgbClr val="000000"/>
                </a:solidFill>
                <a:uFill>
                  <a:solidFill>
                    <a:srgbClr val="FFFFFF"/>
                  </a:solidFill>
                </a:uFill>
                <a:latin typeface="+mn-lt"/>
                <a:ea typeface="+mn-ea"/>
              </a:rPr>
              <a:t>write policy </a:t>
            </a:r>
            <a:r>
              <a:rPr lang="en-US" sz="1200" strike="noStrike" spc="-1" dirty="0">
                <a:solidFill>
                  <a:srgbClr val="000000"/>
                </a:solidFill>
                <a:uFill>
                  <a:solidFill>
                    <a:srgbClr val="FFFFFF"/>
                  </a:solidFill>
                </a:uFill>
                <a:latin typeface="+mn-lt"/>
                <a:ea typeface="+mn-ea"/>
              </a:rPr>
              <a:t>dictates when the memory write operation takes place. At one extreme, the writing can occur every time that the block is updated. At the other extreme, the writing occurs only when the block is replaced. The latter policy minimizes memory write operations but leaves main memory in an obsolete state. This can interfere with multiple-processor operation and with direct memory access by I/O hardware modules.</a:t>
            </a:r>
            <a:endParaRPr dirty="0"/>
          </a:p>
          <a:p>
            <a:endParaRPr dirty="0"/>
          </a:p>
          <a:p>
            <a:r>
              <a:rPr lang="en-US" sz="1200" strike="noStrike" spc="-1" dirty="0">
                <a:solidFill>
                  <a:srgbClr val="000000"/>
                </a:solidFill>
                <a:uFill>
                  <a:solidFill>
                    <a:srgbClr val="FFFFFF"/>
                  </a:solidFill>
                </a:uFill>
                <a:latin typeface="+mn-lt"/>
                <a:ea typeface="+mn-ea"/>
              </a:rPr>
              <a:t> Finally, it is now commonplace to have multiple levels of cache, labeled L1</a:t>
            </a:r>
            <a:endParaRPr dirty="0"/>
          </a:p>
          <a:p>
            <a:r>
              <a:rPr lang="en-US" sz="1200" strike="noStrike" spc="-1" dirty="0">
                <a:solidFill>
                  <a:srgbClr val="000000"/>
                </a:solidFill>
                <a:uFill>
                  <a:solidFill>
                    <a:srgbClr val="FFFFFF"/>
                  </a:solidFill>
                </a:uFill>
                <a:latin typeface="+mn-lt"/>
                <a:ea typeface="+mn-ea"/>
              </a:rPr>
              <a:t>(cache closest to the processor), L2, and in many cases a third level L3. A discussion</a:t>
            </a:r>
            <a:endParaRPr dirty="0"/>
          </a:p>
          <a:p>
            <a:r>
              <a:rPr lang="en-US" sz="1200" strike="noStrike" spc="-1" dirty="0">
                <a:solidFill>
                  <a:srgbClr val="000000"/>
                </a:solidFill>
                <a:uFill>
                  <a:solidFill>
                    <a:srgbClr val="FFFFFF"/>
                  </a:solidFill>
                </a:uFill>
                <a:latin typeface="+mn-lt"/>
                <a:ea typeface="+mn-ea"/>
              </a:rPr>
              <a:t>of the performance benefits of multiple cache levels is beyond our scope; see</a:t>
            </a:r>
            <a:endParaRPr dirty="0"/>
          </a:p>
          <a:p>
            <a:r>
              <a:rPr lang="en-US" sz="1200" strike="noStrike" spc="-1" dirty="0">
                <a:solidFill>
                  <a:srgbClr val="000000"/>
                </a:solidFill>
                <a:uFill>
                  <a:solidFill>
                    <a:srgbClr val="FFFFFF"/>
                  </a:solidFill>
                </a:uFill>
                <a:latin typeface="+mn-lt"/>
                <a:ea typeface="+mn-ea"/>
              </a:rPr>
              <a:t>[STAL13] for a discussion.</a:t>
            </a:r>
            <a:endParaRPr dirty="0"/>
          </a:p>
        </p:txBody>
      </p:sp>
      <p:sp>
        <p:nvSpPr>
          <p:cNvPr id="484" name="TextShape 2"/>
          <p:cNvSpPr txBox="1"/>
          <p:nvPr/>
        </p:nvSpPr>
        <p:spPr>
          <a:xfrm>
            <a:off x="3884760" y="8685360"/>
            <a:ext cx="2971440" cy="456840"/>
          </a:xfrm>
          <a:prstGeom prst="rect">
            <a:avLst/>
          </a:prstGeom>
          <a:noFill/>
          <a:ln>
            <a:noFill/>
          </a:ln>
        </p:spPr>
        <p:txBody>
          <a:bodyPr anchor="b"/>
          <a:lstStyle/>
          <a:p>
            <a:pPr algn="r">
              <a:lnSpc>
                <a:spcPct val="100000"/>
              </a:lnSpc>
            </a:pPr>
            <a:fld id="{4C613E3C-A220-4FE3-953A-1774BE8957DF}" type="slidenum">
              <a:rPr lang="en-US" sz="1200" strike="noStrike" spc="-1">
                <a:solidFill>
                  <a:srgbClr val="000000"/>
                </a:solidFill>
                <a:uFill>
                  <a:solidFill>
                    <a:srgbClr val="FFFFFF"/>
                  </a:solidFill>
                </a:uFill>
                <a:latin typeface="+mn-lt"/>
                <a:ea typeface="+mn-ea"/>
              </a:rP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body"/>
          </p:nvPr>
        </p:nvSpPr>
        <p:spPr>
          <a:xfrm>
            <a:off x="685800" y="4343400"/>
            <a:ext cx="5486040" cy="4114440"/>
          </a:xfrm>
          <a:prstGeom prst="rect">
            <a:avLst/>
          </a:prstGeom>
        </p:spPr>
        <p:txBody>
          <a:bodyPr/>
          <a:lstStyle/>
          <a:p>
            <a:endParaRPr dirty="0"/>
          </a:p>
        </p:txBody>
      </p:sp>
      <p:sp>
        <p:nvSpPr>
          <p:cNvPr id="484" name="TextShape 2"/>
          <p:cNvSpPr txBox="1"/>
          <p:nvPr/>
        </p:nvSpPr>
        <p:spPr>
          <a:xfrm>
            <a:off x="3884760" y="8685360"/>
            <a:ext cx="2971440" cy="456840"/>
          </a:xfrm>
          <a:prstGeom prst="rect">
            <a:avLst/>
          </a:prstGeom>
          <a:noFill/>
          <a:ln>
            <a:noFill/>
          </a:ln>
        </p:spPr>
        <p:txBody>
          <a:bodyPr anchor="b"/>
          <a:lstStyle/>
          <a:p>
            <a:pPr algn="r">
              <a:lnSpc>
                <a:spcPct val="100000"/>
              </a:lnSpc>
            </a:pPr>
            <a:fld id="{4C613E3C-A220-4FE3-953A-1774BE8957DF}" type="slidenum">
              <a:rPr lang="en-US" sz="1200" strike="noStrike" spc="-1">
                <a:solidFill>
                  <a:srgbClr val="000000"/>
                </a:solidFill>
                <a:uFill>
                  <a:solidFill>
                    <a:srgbClr val="FFFFFF"/>
                  </a:solidFill>
                </a:uFill>
                <a:latin typeface="+mn-lt"/>
                <a:ea typeface="+mn-ea"/>
              </a:rP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body"/>
          </p:nvPr>
        </p:nvSpPr>
        <p:spPr>
          <a:xfrm>
            <a:off x="685800" y="4343400"/>
            <a:ext cx="5486040" cy="4114440"/>
          </a:xfrm>
          <a:prstGeom prst="rect">
            <a:avLst/>
          </a:prstGeom>
        </p:spPr>
        <p:txBody>
          <a:bodyPr/>
          <a:lstStyle/>
          <a:p>
            <a:endParaRPr dirty="0"/>
          </a:p>
        </p:txBody>
      </p:sp>
      <p:sp>
        <p:nvSpPr>
          <p:cNvPr id="484" name="TextShape 2"/>
          <p:cNvSpPr txBox="1"/>
          <p:nvPr/>
        </p:nvSpPr>
        <p:spPr>
          <a:xfrm>
            <a:off x="3884760" y="8685360"/>
            <a:ext cx="2971440" cy="456840"/>
          </a:xfrm>
          <a:prstGeom prst="rect">
            <a:avLst/>
          </a:prstGeom>
          <a:noFill/>
          <a:ln>
            <a:noFill/>
          </a:ln>
        </p:spPr>
        <p:txBody>
          <a:bodyPr anchor="b"/>
          <a:lstStyle/>
          <a:p>
            <a:pPr algn="r">
              <a:lnSpc>
                <a:spcPct val="100000"/>
              </a:lnSpc>
            </a:pPr>
            <a:fld id="{4C613E3C-A220-4FE3-953A-1774BE8957DF}" type="slidenum">
              <a:rPr lang="en-US" sz="1200" strike="noStrike" spc="-1">
                <a:solidFill>
                  <a:srgbClr val="000000"/>
                </a:solidFill>
                <a:uFill>
                  <a:solidFill>
                    <a:srgbClr val="FFFFFF"/>
                  </a:solidFill>
                </a:uFill>
                <a:latin typeface="+mn-lt"/>
                <a:ea typeface="+mn-ea"/>
              </a:rPr>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When the processor is executing a program and encounters an instruction relating to I/O, it executes that instruction by issuing a command to the appropriate I/O module.</a:t>
            </a:r>
            <a:endParaRPr dirty="0"/>
          </a:p>
          <a:p>
            <a:endParaRPr dirty="0"/>
          </a:p>
          <a:p>
            <a:r>
              <a:rPr lang="en-US" sz="1200" strike="noStrike" spc="-1" dirty="0">
                <a:solidFill>
                  <a:srgbClr val="000000"/>
                </a:solidFill>
                <a:uFill>
                  <a:solidFill>
                    <a:srgbClr val="FFFFFF"/>
                  </a:solidFill>
                </a:uFill>
                <a:latin typeface="+mn-lt"/>
                <a:ea typeface="+mn-ea"/>
              </a:rPr>
              <a:t>Three techniques are possible for I/O operations: </a:t>
            </a:r>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	programmed </a:t>
            </a:r>
            <a:r>
              <a:rPr lang="en-US" sz="1200" strike="noStrike" spc="-1" dirty="0">
                <a:solidFill>
                  <a:srgbClr val="000000"/>
                </a:solidFill>
                <a:uFill>
                  <a:solidFill>
                    <a:srgbClr val="FFFFFF"/>
                  </a:solidFill>
                </a:uFill>
                <a:latin typeface="+mn-lt"/>
                <a:ea typeface="+mn-ea"/>
              </a:rPr>
              <a:t>I/O</a:t>
            </a:r>
            <a:r>
              <a:rPr lang="en-US" sz="1200" strike="noStrike" spc="-1" dirty="0" smtClean="0">
                <a:solidFill>
                  <a:srgbClr val="000000"/>
                </a:solidFill>
                <a:uFill>
                  <a:solidFill>
                    <a:srgbClr val="FFFFFF"/>
                  </a:solidFill>
                </a:uFill>
                <a:latin typeface="+mn-lt"/>
                <a:ea typeface="+mn-ea"/>
              </a:rPr>
              <a:t>,</a:t>
            </a:r>
          </a:p>
          <a:p>
            <a:r>
              <a:rPr lang="en-US" sz="1200" strike="noStrike" spc="-1" dirty="0" smtClean="0">
                <a:solidFill>
                  <a:srgbClr val="000000"/>
                </a:solidFill>
                <a:uFill>
                  <a:solidFill>
                    <a:srgbClr val="FFFFFF"/>
                  </a:solidFill>
                </a:uFill>
                <a:latin typeface="+mn-lt"/>
                <a:ea typeface="+mn-ea"/>
              </a:rPr>
              <a:t>	interrupt</a:t>
            </a:r>
            <a:r>
              <a:rPr lang="en-US" sz="1200" strike="noStrike" spc="-1" dirty="0">
                <a:solidFill>
                  <a:srgbClr val="000000"/>
                </a:solidFill>
                <a:uFill>
                  <a:solidFill>
                    <a:srgbClr val="FFFFFF"/>
                  </a:solidFill>
                </a:uFill>
                <a:latin typeface="+mn-lt"/>
                <a:ea typeface="+mn-ea"/>
              </a:rPr>
              <a:t>-driven I/O, and </a:t>
            </a:r>
            <a:endParaRPr lang="en-US" sz="1200" strike="noStrike" spc="-1" dirty="0" smtClean="0">
              <a:solidFill>
                <a:srgbClr val="000000"/>
              </a:solidFill>
              <a:uFill>
                <a:solidFill>
                  <a:srgbClr val="FFFFFF"/>
                </a:solidFill>
              </a:uFill>
              <a:latin typeface="+mn-lt"/>
              <a:ea typeface="+mn-ea"/>
            </a:endParaRPr>
          </a:p>
          <a:p>
            <a:r>
              <a:rPr lang="en-US" sz="1200" strike="noStrike" spc="-1" dirty="0" smtClean="0">
                <a:solidFill>
                  <a:srgbClr val="000000"/>
                </a:solidFill>
                <a:uFill>
                  <a:solidFill>
                    <a:srgbClr val="FFFFFF"/>
                  </a:solidFill>
                </a:uFill>
                <a:latin typeface="+mn-lt"/>
                <a:ea typeface="+mn-ea"/>
              </a:rPr>
              <a:t>	direct </a:t>
            </a:r>
            <a:r>
              <a:rPr lang="en-US" sz="1200" strike="noStrike" spc="-1" dirty="0">
                <a:solidFill>
                  <a:srgbClr val="000000"/>
                </a:solidFill>
                <a:uFill>
                  <a:solidFill>
                    <a:srgbClr val="FFFFFF"/>
                  </a:solidFill>
                </a:uFill>
                <a:latin typeface="+mn-lt"/>
                <a:ea typeface="+mn-ea"/>
              </a:rPr>
              <a:t>memory access (DMA).</a:t>
            </a:r>
            <a:endParaRPr dirty="0"/>
          </a:p>
        </p:txBody>
      </p:sp>
      <p:sp>
        <p:nvSpPr>
          <p:cNvPr id="486" name="TextShape 2"/>
          <p:cNvSpPr txBox="1"/>
          <p:nvPr/>
        </p:nvSpPr>
        <p:spPr>
          <a:xfrm>
            <a:off x="3884760" y="8685360"/>
            <a:ext cx="2971440" cy="456840"/>
          </a:xfrm>
          <a:prstGeom prst="rect">
            <a:avLst/>
          </a:prstGeom>
          <a:noFill/>
          <a:ln>
            <a:noFill/>
          </a:ln>
        </p:spPr>
        <p:txBody>
          <a:bodyPr anchor="b"/>
          <a:lstStyle/>
          <a:p>
            <a:pPr algn="r">
              <a:lnSpc>
                <a:spcPct val="100000"/>
              </a:lnSpc>
            </a:pPr>
            <a:fld id="{22B1E89C-5D70-4693-9E3D-ABFE1C993C52}" type="slidenum">
              <a:rPr lang="en-US" sz="1200" strike="noStrike" spc="-1">
                <a:solidFill>
                  <a:srgbClr val="000000"/>
                </a:solidFill>
                <a:uFill>
                  <a:solidFill>
                    <a:srgbClr val="FFFFFF"/>
                  </a:solidFill>
                </a:uFill>
                <a:latin typeface="+mn-lt"/>
                <a:ea typeface="+mn-ea"/>
              </a:rPr>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body"/>
          </p:nvPr>
        </p:nvSpPr>
        <p:spPr>
          <a:xfrm>
            <a:off x="685800" y="4343400"/>
            <a:ext cx="5486040" cy="4114440"/>
          </a:xfrm>
          <a:prstGeom prst="rect">
            <a:avLst/>
          </a:prstGeom>
        </p:spPr>
        <p:txBody>
          <a:bodyPr/>
          <a:lstStyle/>
          <a:p>
            <a:r>
              <a:rPr lang="en-US" sz="1200" b="1" strike="noStrike" spc="-1">
                <a:solidFill>
                  <a:srgbClr val="000000"/>
                </a:solidFill>
                <a:uFill>
                  <a:solidFill>
                    <a:srgbClr val="FFFFFF"/>
                  </a:solidFill>
                </a:uFill>
                <a:latin typeface="+mn-lt"/>
                <a:ea typeface="+mn-ea"/>
              </a:rPr>
              <a:t>Main memory : </a:t>
            </a:r>
            <a:r>
              <a:rPr lang="en-US" sz="1200" strike="noStrike" spc="-1">
                <a:solidFill>
                  <a:srgbClr val="000000"/>
                </a:solidFill>
                <a:uFill>
                  <a:solidFill>
                    <a:srgbClr val="FFFFFF"/>
                  </a:solidFill>
                </a:uFill>
                <a:latin typeface="+mn-lt"/>
                <a:ea typeface="+mn-ea"/>
              </a:rPr>
              <a:t>Stores data and programs. This memory is typically volatile; that is, when the computer is shut down, the contents of the memory are lost. In contrast, the contents of disk memory are retained even when the computer system is shut down. Main memory is also referred to as </a:t>
            </a:r>
            <a:r>
              <a:rPr lang="en-US" sz="1200" i="1" strike="noStrike" spc="-1">
                <a:solidFill>
                  <a:srgbClr val="000000"/>
                </a:solidFill>
                <a:uFill>
                  <a:solidFill>
                    <a:srgbClr val="FFFFFF"/>
                  </a:solidFill>
                </a:uFill>
                <a:latin typeface="+mn-lt"/>
                <a:ea typeface="+mn-ea"/>
              </a:rPr>
              <a:t>real memory or primary memory.</a:t>
            </a:r>
            <a:endParaRPr/>
          </a:p>
        </p:txBody>
      </p:sp>
      <p:sp>
        <p:nvSpPr>
          <p:cNvPr id="400" name="TextShape 2"/>
          <p:cNvSpPr txBox="1"/>
          <p:nvPr/>
        </p:nvSpPr>
        <p:spPr>
          <a:xfrm>
            <a:off x="3884760" y="8685360"/>
            <a:ext cx="2971440" cy="456840"/>
          </a:xfrm>
          <a:prstGeom prst="rect">
            <a:avLst/>
          </a:prstGeom>
          <a:noFill/>
          <a:ln>
            <a:noFill/>
          </a:ln>
        </p:spPr>
        <p:txBody>
          <a:bodyPr anchor="b"/>
          <a:lstStyle/>
          <a:p>
            <a:pPr algn="r">
              <a:lnSpc>
                <a:spcPct val="100000"/>
              </a:lnSpc>
            </a:pPr>
            <a:fld id="{3E1408CA-C3CC-45E4-8E38-7B787FD29EBB}" type="slidenum">
              <a:rPr lang="en-US" sz="1200" strike="noStrike" spc="-1">
                <a:solidFill>
                  <a:srgbClr val="000000"/>
                </a:solidFill>
                <a:uFill>
                  <a:solidFill>
                    <a:srgbClr val="FFFFFF"/>
                  </a:solidFill>
                </a:uFill>
                <a:latin typeface="+mn-lt"/>
                <a:ea typeface="+mn-ea"/>
              </a:rP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In the case of </a:t>
            </a:r>
            <a:r>
              <a:rPr lang="en-US" sz="1200" b="1" strike="noStrike" spc="-1">
                <a:solidFill>
                  <a:srgbClr val="000000"/>
                </a:solidFill>
                <a:uFill>
                  <a:solidFill>
                    <a:srgbClr val="FFFFFF"/>
                  </a:solidFill>
                </a:uFill>
                <a:latin typeface="+mn-lt"/>
                <a:ea typeface="+mn-ea"/>
              </a:rPr>
              <a:t>programmed I/O , </a:t>
            </a:r>
            <a:r>
              <a:rPr lang="en-US" sz="1200" strike="noStrike" spc="-1">
                <a:solidFill>
                  <a:srgbClr val="000000"/>
                </a:solidFill>
                <a:uFill>
                  <a:solidFill>
                    <a:srgbClr val="FFFFFF"/>
                  </a:solidFill>
                </a:uFill>
                <a:latin typeface="+mn-lt"/>
                <a:ea typeface="+mn-ea"/>
              </a:rPr>
              <a:t>the I/O module performs the requested action and then sets the appropriate bits in the I/O status register but takes no further action to alert the processor. In particular, it does not interrupt the processor. Thus, after the I/O instruction is invoked, the processor must take some active role in determining when the I/O instruction is completed. For this purpose, the processor periodically checks the status of the I/O module until it finds that the operation is complete.</a:t>
            </a:r>
            <a:endParaRPr/>
          </a:p>
          <a:p>
            <a:endParaRPr/>
          </a:p>
          <a:p>
            <a:r>
              <a:rPr lang="en-US" sz="1200" strike="noStrike" spc="-1">
                <a:solidFill>
                  <a:srgbClr val="000000"/>
                </a:solidFill>
                <a:uFill>
                  <a:solidFill>
                    <a:srgbClr val="FFFFFF"/>
                  </a:solidFill>
                </a:uFill>
                <a:latin typeface="+mn-lt"/>
                <a:ea typeface="+mn-ea"/>
              </a:rPr>
              <a:t>With programmed I/O, the processor has to wait a long time for the I/O module of concern to be ready for either reception or transmission of more data. The processor, while waiting, must repeatedly interrogate the status of the I/O module. As a result, the performance level of the entire system is severely degraded.</a:t>
            </a:r>
            <a:endParaRPr/>
          </a:p>
        </p:txBody>
      </p:sp>
      <p:sp>
        <p:nvSpPr>
          <p:cNvPr id="488" name="TextShape 2"/>
          <p:cNvSpPr txBox="1"/>
          <p:nvPr/>
        </p:nvSpPr>
        <p:spPr>
          <a:xfrm>
            <a:off x="3884760" y="8685360"/>
            <a:ext cx="2971440" cy="456840"/>
          </a:xfrm>
          <a:prstGeom prst="rect">
            <a:avLst/>
          </a:prstGeom>
          <a:noFill/>
          <a:ln>
            <a:noFill/>
          </a:ln>
        </p:spPr>
        <p:txBody>
          <a:bodyPr anchor="b"/>
          <a:lstStyle/>
          <a:p>
            <a:pPr algn="r">
              <a:lnSpc>
                <a:spcPct val="100000"/>
              </a:lnSpc>
            </a:pPr>
            <a:fld id="{EBFEF56C-F89A-4FEA-B714-DB154954215D}" type="slidenum">
              <a:rPr lang="en-US" sz="1200" strike="noStrike" spc="-1">
                <a:solidFill>
                  <a:srgbClr val="000000"/>
                </a:solidFill>
                <a:uFill>
                  <a:solidFill>
                    <a:srgbClr val="FFFFFF"/>
                  </a:solidFill>
                </a:uFill>
                <a:latin typeface="+mn-lt"/>
                <a:ea typeface="+mn-ea"/>
              </a:rPr>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An alternative, known as </a:t>
            </a:r>
            <a:r>
              <a:rPr lang="en-US" sz="1200" b="1" strike="noStrike" spc="-1">
                <a:solidFill>
                  <a:srgbClr val="000000"/>
                </a:solidFill>
                <a:uFill>
                  <a:solidFill>
                    <a:srgbClr val="FFFFFF"/>
                  </a:solidFill>
                </a:uFill>
                <a:latin typeface="+mn-lt"/>
                <a:ea typeface="+mn-ea"/>
              </a:rPr>
              <a:t>interrupt-driven I/O , </a:t>
            </a:r>
            <a:r>
              <a:rPr lang="en-US" sz="1200" strike="noStrike" spc="-1">
                <a:solidFill>
                  <a:srgbClr val="000000"/>
                </a:solidFill>
                <a:uFill>
                  <a:solidFill>
                    <a:srgbClr val="FFFFFF"/>
                  </a:solidFill>
                </a:uFill>
                <a:latin typeface="+mn-lt"/>
                <a:ea typeface="+mn-ea"/>
              </a:rPr>
              <a:t>is for the processor to issue an I/O command to a module and then go on to do some other useful work. The I/O module will then interrupt the processor to request service when it is ready to exchange data with the processor. The processor then executes the data transfer, as before, and then resumes its former processing.</a:t>
            </a:r>
            <a:endParaRPr/>
          </a:p>
        </p:txBody>
      </p:sp>
      <p:sp>
        <p:nvSpPr>
          <p:cNvPr id="490" name="TextShape 2"/>
          <p:cNvSpPr txBox="1"/>
          <p:nvPr/>
        </p:nvSpPr>
        <p:spPr>
          <a:xfrm>
            <a:off x="3884760" y="8685360"/>
            <a:ext cx="2971440" cy="456840"/>
          </a:xfrm>
          <a:prstGeom prst="rect">
            <a:avLst/>
          </a:prstGeom>
          <a:noFill/>
          <a:ln>
            <a:noFill/>
          </a:ln>
        </p:spPr>
        <p:txBody>
          <a:bodyPr anchor="b"/>
          <a:lstStyle/>
          <a:p>
            <a:pPr algn="r">
              <a:lnSpc>
                <a:spcPct val="100000"/>
              </a:lnSpc>
            </a:pPr>
            <a:fld id="{E964E446-2628-4B49-9F63-4DBF8F0F3C17}" type="slidenum">
              <a:rPr lang="en-US" sz="1200" strike="noStrike" spc="-1">
                <a:solidFill>
                  <a:srgbClr val="000000"/>
                </a:solidFill>
                <a:uFill>
                  <a:solidFill>
                    <a:srgbClr val="FFFFFF"/>
                  </a:solidFill>
                </a:uFill>
                <a:latin typeface="+mn-lt"/>
                <a:ea typeface="+mn-ea"/>
              </a:rPr>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When large volumes of data are to be moved, a more efficient technique is required: </a:t>
            </a:r>
            <a:r>
              <a:rPr lang="en-US" sz="1200" b="1" strike="noStrike" spc="-1" dirty="0">
                <a:solidFill>
                  <a:srgbClr val="000000"/>
                </a:solidFill>
                <a:uFill>
                  <a:solidFill>
                    <a:srgbClr val="FFFFFF"/>
                  </a:solidFill>
                </a:uFill>
                <a:latin typeface="+mn-lt"/>
                <a:ea typeface="+mn-ea"/>
              </a:rPr>
              <a:t>direct memory access (DMA) . </a:t>
            </a:r>
            <a:r>
              <a:rPr lang="en-US" sz="1200" strike="noStrike" spc="-1" dirty="0">
                <a:solidFill>
                  <a:srgbClr val="000000"/>
                </a:solidFill>
                <a:uFill>
                  <a:solidFill>
                    <a:srgbClr val="FFFFFF"/>
                  </a:solidFill>
                </a:uFill>
                <a:latin typeface="+mn-lt"/>
                <a:ea typeface="+mn-ea"/>
              </a:rPr>
              <a:t>The DMA function can be performed by 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endParaRPr dirty="0"/>
          </a:p>
          <a:p>
            <a:endParaRPr dirty="0"/>
          </a:p>
          <a:p>
            <a:r>
              <a:rPr lang="en-US" sz="1200" strike="noStrike" spc="-1" dirty="0">
                <a:solidFill>
                  <a:srgbClr val="000000"/>
                </a:solidFill>
                <a:uFill>
                  <a:solidFill>
                    <a:srgbClr val="FFFFFF"/>
                  </a:solidFill>
                </a:uFill>
                <a:latin typeface="+mn-lt"/>
                <a:ea typeface="+mn-ea"/>
              </a:rPr>
              <a:t>• Whether a read or write is requested</a:t>
            </a:r>
            <a:endParaRPr dirty="0"/>
          </a:p>
          <a:p>
            <a:r>
              <a:rPr lang="en-US" sz="1200" strike="noStrike" spc="-1" dirty="0">
                <a:solidFill>
                  <a:srgbClr val="000000"/>
                </a:solidFill>
                <a:uFill>
                  <a:solidFill>
                    <a:srgbClr val="FFFFFF"/>
                  </a:solidFill>
                </a:uFill>
                <a:latin typeface="+mn-lt"/>
                <a:ea typeface="+mn-ea"/>
              </a:rPr>
              <a:t>• The address of the I/O device involved</a:t>
            </a:r>
            <a:endParaRPr dirty="0"/>
          </a:p>
          <a:p>
            <a:r>
              <a:rPr lang="en-US" sz="1200" strike="noStrike" spc="-1" dirty="0">
                <a:solidFill>
                  <a:srgbClr val="000000"/>
                </a:solidFill>
                <a:uFill>
                  <a:solidFill>
                    <a:srgbClr val="FFFFFF"/>
                  </a:solidFill>
                </a:uFill>
                <a:latin typeface="+mn-lt"/>
                <a:ea typeface="+mn-ea"/>
              </a:rPr>
              <a:t>• The starting location in memory to read data from or write data to</a:t>
            </a:r>
            <a:endParaRPr dirty="0"/>
          </a:p>
          <a:p>
            <a:r>
              <a:rPr lang="en-US" sz="1200" strike="noStrike" spc="-1" dirty="0">
                <a:solidFill>
                  <a:srgbClr val="000000"/>
                </a:solidFill>
                <a:uFill>
                  <a:solidFill>
                    <a:srgbClr val="FFFFFF"/>
                  </a:solidFill>
                </a:uFill>
                <a:latin typeface="+mn-lt"/>
                <a:ea typeface="+mn-ea"/>
              </a:rPr>
              <a:t>• The number of words to be read or written</a:t>
            </a:r>
            <a:endParaRPr dirty="0"/>
          </a:p>
          <a:p>
            <a:endParaRPr dirty="0"/>
          </a:p>
          <a:p>
            <a:endParaRPr dirty="0"/>
          </a:p>
        </p:txBody>
      </p:sp>
      <p:sp>
        <p:nvSpPr>
          <p:cNvPr id="494" name="TextShape 2"/>
          <p:cNvSpPr txBox="1"/>
          <p:nvPr/>
        </p:nvSpPr>
        <p:spPr>
          <a:xfrm>
            <a:off x="3884760" y="8685360"/>
            <a:ext cx="2971440" cy="456840"/>
          </a:xfrm>
          <a:prstGeom prst="rect">
            <a:avLst/>
          </a:prstGeom>
          <a:noFill/>
          <a:ln>
            <a:noFill/>
          </a:ln>
        </p:spPr>
        <p:txBody>
          <a:bodyPr anchor="b"/>
          <a:lstStyle/>
          <a:p>
            <a:pPr algn="r">
              <a:lnSpc>
                <a:spcPct val="100000"/>
              </a:lnSpc>
            </a:pPr>
            <a:fld id="{B0DBC0DC-5793-40D8-87B8-176BE5BC398D}" type="slidenum">
              <a:rPr lang="en-US" sz="1200" strike="noStrike" spc="-1">
                <a:solidFill>
                  <a:srgbClr val="000000"/>
                </a:solidFill>
                <a:uFill>
                  <a:solidFill>
                    <a:srgbClr val="FFFFFF"/>
                  </a:solidFill>
                </a:uFill>
                <a:latin typeface="+mn-lt"/>
                <a:ea typeface="+mn-ea"/>
              </a:rPr>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When large volumes of data are to be moved, a more efficient technique is required: </a:t>
            </a:r>
            <a:r>
              <a:rPr lang="en-US" sz="1200" b="1" strike="noStrike" spc="-1" dirty="0">
                <a:solidFill>
                  <a:srgbClr val="000000"/>
                </a:solidFill>
                <a:uFill>
                  <a:solidFill>
                    <a:srgbClr val="FFFFFF"/>
                  </a:solidFill>
                </a:uFill>
                <a:latin typeface="+mn-lt"/>
                <a:ea typeface="+mn-ea"/>
              </a:rPr>
              <a:t>direct memory access (DMA) . </a:t>
            </a:r>
            <a:r>
              <a:rPr lang="en-US" sz="1200" strike="noStrike" spc="-1" dirty="0">
                <a:solidFill>
                  <a:srgbClr val="000000"/>
                </a:solidFill>
                <a:uFill>
                  <a:solidFill>
                    <a:srgbClr val="FFFFFF"/>
                  </a:solidFill>
                </a:uFill>
                <a:latin typeface="+mn-lt"/>
                <a:ea typeface="+mn-ea"/>
              </a:rPr>
              <a:t>The DMA function can be performed by 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endParaRPr dirty="0"/>
          </a:p>
          <a:p>
            <a:endParaRPr dirty="0"/>
          </a:p>
          <a:p>
            <a:r>
              <a:rPr lang="en-US" sz="1200" strike="noStrike" spc="-1" dirty="0">
                <a:solidFill>
                  <a:srgbClr val="000000"/>
                </a:solidFill>
                <a:uFill>
                  <a:solidFill>
                    <a:srgbClr val="FFFFFF"/>
                  </a:solidFill>
                </a:uFill>
                <a:latin typeface="+mn-lt"/>
                <a:ea typeface="+mn-ea"/>
              </a:rPr>
              <a:t>• Whether a read or write is requested</a:t>
            </a:r>
            <a:endParaRPr dirty="0"/>
          </a:p>
          <a:p>
            <a:r>
              <a:rPr lang="en-US" sz="1200" strike="noStrike" spc="-1" dirty="0">
                <a:solidFill>
                  <a:srgbClr val="000000"/>
                </a:solidFill>
                <a:uFill>
                  <a:solidFill>
                    <a:srgbClr val="FFFFFF"/>
                  </a:solidFill>
                </a:uFill>
                <a:latin typeface="+mn-lt"/>
                <a:ea typeface="+mn-ea"/>
              </a:rPr>
              <a:t>• The address of the I/O device involved</a:t>
            </a:r>
            <a:endParaRPr dirty="0"/>
          </a:p>
          <a:p>
            <a:r>
              <a:rPr lang="en-US" sz="1200" strike="noStrike" spc="-1" dirty="0">
                <a:solidFill>
                  <a:srgbClr val="000000"/>
                </a:solidFill>
                <a:uFill>
                  <a:solidFill>
                    <a:srgbClr val="FFFFFF"/>
                  </a:solidFill>
                </a:uFill>
                <a:latin typeface="+mn-lt"/>
                <a:ea typeface="+mn-ea"/>
              </a:rPr>
              <a:t>• The starting location in memory to read data from or write data to</a:t>
            </a:r>
            <a:endParaRPr dirty="0"/>
          </a:p>
          <a:p>
            <a:r>
              <a:rPr lang="en-US" sz="1200" strike="noStrike" spc="-1" dirty="0">
                <a:solidFill>
                  <a:srgbClr val="000000"/>
                </a:solidFill>
                <a:uFill>
                  <a:solidFill>
                    <a:srgbClr val="FFFFFF"/>
                  </a:solidFill>
                </a:uFill>
                <a:latin typeface="+mn-lt"/>
                <a:ea typeface="+mn-ea"/>
              </a:rPr>
              <a:t>• The number of words to be read or written</a:t>
            </a:r>
            <a:endParaRPr dirty="0"/>
          </a:p>
          <a:p>
            <a:endParaRPr dirty="0"/>
          </a:p>
          <a:p>
            <a:endParaRPr dirty="0"/>
          </a:p>
        </p:txBody>
      </p:sp>
      <p:sp>
        <p:nvSpPr>
          <p:cNvPr id="494" name="TextShape 2"/>
          <p:cNvSpPr txBox="1"/>
          <p:nvPr/>
        </p:nvSpPr>
        <p:spPr>
          <a:xfrm>
            <a:off x="3884760" y="8685360"/>
            <a:ext cx="2971440" cy="456840"/>
          </a:xfrm>
          <a:prstGeom prst="rect">
            <a:avLst/>
          </a:prstGeom>
          <a:noFill/>
          <a:ln>
            <a:noFill/>
          </a:ln>
        </p:spPr>
        <p:txBody>
          <a:bodyPr anchor="b"/>
          <a:lstStyle/>
          <a:p>
            <a:pPr algn="r">
              <a:lnSpc>
                <a:spcPct val="100000"/>
              </a:lnSpc>
            </a:pPr>
            <a:fld id="{B0DBC0DC-5793-40D8-87B8-176BE5BC398D}" type="slidenum">
              <a:rPr lang="en-US" sz="1200" strike="noStrike" spc="-1">
                <a:solidFill>
                  <a:srgbClr val="000000"/>
                </a:solidFill>
                <a:uFill>
                  <a:solidFill>
                    <a:srgbClr val="FFFFFF"/>
                  </a:solidFill>
                </a:uFill>
                <a:latin typeface="+mn-lt"/>
                <a:ea typeface="+mn-ea"/>
              </a:rPr>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When large volumes of data are to be moved, a more efficient technique is required: </a:t>
            </a:r>
            <a:r>
              <a:rPr lang="en-US" sz="1200" b="1" strike="noStrike" spc="-1" dirty="0">
                <a:solidFill>
                  <a:srgbClr val="000000"/>
                </a:solidFill>
                <a:uFill>
                  <a:solidFill>
                    <a:srgbClr val="FFFFFF"/>
                  </a:solidFill>
                </a:uFill>
                <a:latin typeface="+mn-lt"/>
                <a:ea typeface="+mn-ea"/>
              </a:rPr>
              <a:t>direct memory access (DMA) . </a:t>
            </a:r>
            <a:r>
              <a:rPr lang="en-US" sz="1200" strike="noStrike" spc="-1" dirty="0">
                <a:solidFill>
                  <a:srgbClr val="000000"/>
                </a:solidFill>
                <a:uFill>
                  <a:solidFill>
                    <a:srgbClr val="FFFFFF"/>
                  </a:solidFill>
                </a:uFill>
                <a:latin typeface="+mn-lt"/>
                <a:ea typeface="+mn-ea"/>
              </a:rPr>
              <a:t>The DMA function can be performed by a separate module on the system bus or it can be incorporated into an I/O module. In either case, the technique works as follows. When the processor wishes to read or write a block of data, it issues a command to the DMA module, by sending to the DMA module the following information:</a:t>
            </a:r>
            <a:endParaRPr dirty="0"/>
          </a:p>
          <a:p>
            <a:endParaRPr dirty="0"/>
          </a:p>
          <a:p>
            <a:r>
              <a:rPr lang="en-US" sz="1200" strike="noStrike" spc="-1" dirty="0">
                <a:solidFill>
                  <a:srgbClr val="000000"/>
                </a:solidFill>
                <a:uFill>
                  <a:solidFill>
                    <a:srgbClr val="FFFFFF"/>
                  </a:solidFill>
                </a:uFill>
                <a:latin typeface="+mn-lt"/>
                <a:ea typeface="+mn-ea"/>
              </a:rPr>
              <a:t>• Whether a read or write is requested</a:t>
            </a:r>
            <a:endParaRPr dirty="0"/>
          </a:p>
          <a:p>
            <a:r>
              <a:rPr lang="en-US" sz="1200" strike="noStrike" spc="-1" dirty="0">
                <a:solidFill>
                  <a:srgbClr val="000000"/>
                </a:solidFill>
                <a:uFill>
                  <a:solidFill>
                    <a:srgbClr val="FFFFFF"/>
                  </a:solidFill>
                </a:uFill>
                <a:latin typeface="+mn-lt"/>
                <a:ea typeface="+mn-ea"/>
              </a:rPr>
              <a:t>• The address of the I/O device involved</a:t>
            </a:r>
            <a:endParaRPr dirty="0"/>
          </a:p>
          <a:p>
            <a:r>
              <a:rPr lang="en-US" sz="1200" strike="noStrike" spc="-1" dirty="0">
                <a:solidFill>
                  <a:srgbClr val="000000"/>
                </a:solidFill>
                <a:uFill>
                  <a:solidFill>
                    <a:srgbClr val="FFFFFF"/>
                  </a:solidFill>
                </a:uFill>
                <a:latin typeface="+mn-lt"/>
                <a:ea typeface="+mn-ea"/>
              </a:rPr>
              <a:t>• The starting location in memory to read data from or write data to</a:t>
            </a:r>
            <a:endParaRPr dirty="0"/>
          </a:p>
          <a:p>
            <a:r>
              <a:rPr lang="en-US" sz="1200" strike="noStrike" spc="-1" dirty="0">
                <a:solidFill>
                  <a:srgbClr val="000000"/>
                </a:solidFill>
                <a:uFill>
                  <a:solidFill>
                    <a:srgbClr val="FFFFFF"/>
                  </a:solidFill>
                </a:uFill>
                <a:latin typeface="+mn-lt"/>
                <a:ea typeface="+mn-ea"/>
              </a:rPr>
              <a:t>• The number of words to be read or written</a:t>
            </a:r>
            <a:endParaRPr dirty="0"/>
          </a:p>
          <a:p>
            <a:endParaRPr dirty="0"/>
          </a:p>
          <a:p>
            <a:endParaRPr dirty="0"/>
          </a:p>
        </p:txBody>
      </p:sp>
      <p:sp>
        <p:nvSpPr>
          <p:cNvPr id="494" name="TextShape 2"/>
          <p:cNvSpPr txBox="1"/>
          <p:nvPr/>
        </p:nvSpPr>
        <p:spPr>
          <a:xfrm>
            <a:off x="3884760" y="8685360"/>
            <a:ext cx="2971440" cy="456840"/>
          </a:xfrm>
          <a:prstGeom prst="rect">
            <a:avLst/>
          </a:prstGeom>
          <a:noFill/>
          <a:ln>
            <a:noFill/>
          </a:ln>
        </p:spPr>
        <p:txBody>
          <a:bodyPr anchor="b"/>
          <a:lstStyle/>
          <a:p>
            <a:pPr algn="r">
              <a:lnSpc>
                <a:spcPct val="100000"/>
              </a:lnSpc>
            </a:pPr>
            <a:fld id="{B0DBC0DC-5793-40D8-87B8-176BE5BC398D}" type="slidenum">
              <a:rPr lang="en-US" sz="1200" strike="noStrike" spc="-1">
                <a:solidFill>
                  <a:srgbClr val="000000"/>
                </a:solidFill>
                <a:uFill>
                  <a:solidFill>
                    <a:srgbClr val="FFFFFF"/>
                  </a:solidFill>
                </a:uFill>
                <a:latin typeface="+mn-lt"/>
                <a:ea typeface="+mn-ea"/>
              </a:rP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p:cNvSpPr>
          <p:nvPr>
            <p:ph type="body"/>
          </p:nvPr>
        </p:nvSpPr>
        <p:spPr>
          <a:xfrm>
            <a:off x="685800" y="4343400"/>
            <a:ext cx="5486040" cy="4114440"/>
          </a:xfrm>
          <a:prstGeom prst="rect">
            <a:avLst/>
          </a:prstGeom>
        </p:spPr>
        <p:txBody>
          <a:bodyPr/>
          <a:lstStyle/>
          <a:p>
            <a:r>
              <a:rPr lang="en-US" sz="1200" b="1" i="1" strike="noStrike" spc="-1" dirty="0">
                <a:solidFill>
                  <a:srgbClr val="000000"/>
                </a:solidFill>
                <a:uFill>
                  <a:solidFill>
                    <a:srgbClr val="FFFFFF"/>
                  </a:solidFill>
                </a:uFill>
                <a:latin typeface="+mn-lt"/>
                <a:ea typeface="+mn-ea"/>
              </a:rPr>
              <a:t>An SMP can be defined as a stand-alone computer system with the </a:t>
            </a:r>
            <a:r>
              <a:rPr lang="en-US" sz="1200" b="1" strike="noStrike" spc="-1" dirty="0">
                <a:solidFill>
                  <a:srgbClr val="000000"/>
                </a:solidFill>
                <a:uFill>
                  <a:solidFill>
                    <a:srgbClr val="FFFFFF"/>
                  </a:solidFill>
                </a:uFill>
                <a:latin typeface="+mn-lt"/>
                <a:ea typeface="+mn-ea"/>
              </a:rPr>
              <a:t>following characteristics:</a:t>
            </a:r>
            <a:endParaRPr dirty="0"/>
          </a:p>
          <a:p>
            <a:r>
              <a:rPr lang="en-US" sz="1200" strike="noStrike" spc="-1" dirty="0">
                <a:solidFill>
                  <a:srgbClr val="000000"/>
                </a:solidFill>
                <a:uFill>
                  <a:solidFill>
                    <a:srgbClr val="FFFFFF"/>
                  </a:solidFill>
                </a:uFill>
                <a:latin typeface="+mn-lt"/>
                <a:ea typeface="+mn-ea"/>
              </a:rPr>
              <a:t>1. There are two or more similar processors of comparable capability.</a:t>
            </a:r>
            <a:endParaRPr dirty="0"/>
          </a:p>
          <a:p>
            <a:r>
              <a:rPr lang="en-US" sz="1200" strike="noStrike" spc="-1" dirty="0">
                <a:solidFill>
                  <a:srgbClr val="000000"/>
                </a:solidFill>
                <a:uFill>
                  <a:solidFill>
                    <a:srgbClr val="FFFFFF"/>
                  </a:solidFill>
                </a:uFill>
                <a:latin typeface="+mn-lt"/>
                <a:ea typeface="+mn-ea"/>
              </a:rPr>
              <a:t>2. These processors share the same main memory and I/O facilities and are interconnected by a bus or other internal connection scheme, such that memory access time is approximately the same for each processor.</a:t>
            </a:r>
            <a:endParaRPr dirty="0"/>
          </a:p>
          <a:p>
            <a:r>
              <a:rPr lang="en-US" sz="1200" strike="noStrike" spc="-1" dirty="0">
                <a:solidFill>
                  <a:srgbClr val="000000"/>
                </a:solidFill>
                <a:uFill>
                  <a:solidFill>
                    <a:srgbClr val="FFFFFF"/>
                  </a:solidFill>
                </a:uFill>
                <a:latin typeface="+mn-lt"/>
                <a:ea typeface="+mn-ea"/>
              </a:rPr>
              <a:t>3. All processors share access to I/O devices, either through the same channels or through different channels that provide paths to the same device.</a:t>
            </a:r>
            <a:endParaRPr dirty="0"/>
          </a:p>
          <a:p>
            <a:r>
              <a:rPr lang="en-US" sz="1200" strike="noStrike" spc="-1" dirty="0">
                <a:solidFill>
                  <a:srgbClr val="000000"/>
                </a:solidFill>
                <a:uFill>
                  <a:solidFill>
                    <a:srgbClr val="FFFFFF"/>
                  </a:solidFill>
                </a:uFill>
                <a:latin typeface="+mn-lt"/>
                <a:ea typeface="+mn-ea"/>
              </a:rPr>
              <a:t>4. All processors can perform the same functions (hence the term </a:t>
            </a:r>
            <a:r>
              <a:rPr lang="en-US" sz="1200" i="1" strike="noStrike" spc="-1" dirty="0">
                <a:solidFill>
                  <a:srgbClr val="000000"/>
                </a:solidFill>
                <a:uFill>
                  <a:solidFill>
                    <a:srgbClr val="FFFFFF"/>
                  </a:solidFill>
                </a:uFill>
                <a:latin typeface="+mn-lt"/>
                <a:ea typeface="+mn-ea"/>
              </a:rPr>
              <a:t>symmetric ).</a:t>
            </a:r>
            <a:endParaRPr dirty="0"/>
          </a:p>
          <a:p>
            <a:r>
              <a:rPr lang="en-US" sz="1200" strike="noStrike" spc="-1" dirty="0">
                <a:solidFill>
                  <a:srgbClr val="000000"/>
                </a:solidFill>
                <a:uFill>
                  <a:solidFill>
                    <a:srgbClr val="FFFFFF"/>
                  </a:solidFill>
                </a:uFill>
                <a:latin typeface="+mn-lt"/>
                <a:ea typeface="+mn-ea"/>
              </a:rPr>
              <a:t>5. The system is controlled by an integrated operating system that provides interaction between processors and their programs at the job, task, file, and</a:t>
            </a:r>
            <a:endParaRPr dirty="0"/>
          </a:p>
          <a:p>
            <a:r>
              <a:rPr lang="en-US" sz="1200" strike="noStrike" spc="-1" dirty="0">
                <a:solidFill>
                  <a:srgbClr val="000000"/>
                </a:solidFill>
                <a:uFill>
                  <a:solidFill>
                    <a:srgbClr val="FFFFFF"/>
                  </a:solidFill>
                </a:uFill>
                <a:latin typeface="+mn-lt"/>
                <a:ea typeface="+mn-ea"/>
              </a:rPr>
              <a:t>data element levels.</a:t>
            </a:r>
            <a:endParaRPr dirty="0"/>
          </a:p>
          <a:p>
            <a:endParaRPr dirty="0"/>
          </a:p>
          <a:p>
            <a:r>
              <a:rPr lang="en-US" sz="1200" strike="noStrike" spc="-1" dirty="0">
                <a:solidFill>
                  <a:srgbClr val="000000"/>
                </a:solidFill>
                <a:uFill>
                  <a:solidFill>
                    <a:srgbClr val="FFFFFF"/>
                  </a:solidFill>
                </a:uFill>
                <a:latin typeface="+mn-lt"/>
                <a:ea typeface="+mn-ea"/>
              </a:rPr>
              <a:t>Points 1 to 4 should be self-explanatory. Point 5 illustrates one of the contrasts with a loosely coupled multiprocessing system, such as a cluster. In the latter, the physical unit of interaction is usually a message or complete file. In an SMP, individual data elements can constitute the level of interaction, and there can be a high degree of cooperation between processes.</a:t>
            </a:r>
            <a:endParaRPr dirty="0"/>
          </a:p>
        </p:txBody>
      </p:sp>
      <p:sp>
        <p:nvSpPr>
          <p:cNvPr id="498" name="TextShape 2"/>
          <p:cNvSpPr txBox="1"/>
          <p:nvPr/>
        </p:nvSpPr>
        <p:spPr>
          <a:xfrm>
            <a:off x="3884760" y="8685360"/>
            <a:ext cx="2971440" cy="456840"/>
          </a:xfrm>
          <a:prstGeom prst="rect">
            <a:avLst/>
          </a:prstGeom>
          <a:noFill/>
          <a:ln>
            <a:noFill/>
          </a:ln>
        </p:spPr>
        <p:txBody>
          <a:bodyPr anchor="b"/>
          <a:lstStyle/>
          <a:p>
            <a:pPr algn="r">
              <a:lnSpc>
                <a:spcPct val="100000"/>
              </a:lnSpc>
            </a:pPr>
            <a:fld id="{9B34475D-80BA-4D54-BCEF-5EA270A10F45}" type="slidenum">
              <a:rPr lang="en-US" sz="1200" strike="noStrike" spc="-1">
                <a:solidFill>
                  <a:srgbClr val="000000"/>
                </a:solidFill>
                <a:uFill>
                  <a:solidFill>
                    <a:srgbClr val="FFFFFF"/>
                  </a:solidFill>
                </a:uFill>
                <a:latin typeface="+mn-lt"/>
                <a:ea typeface="+mn-ea"/>
              </a:rPr>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An SMP organization has a number of potential advantages over a uniprocessor organization, including the following:</a:t>
            </a:r>
            <a:endParaRPr dirty="0"/>
          </a:p>
          <a:p>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Performance: </a:t>
            </a:r>
            <a:r>
              <a:rPr lang="en-US" sz="1200" strike="noStrike" spc="-1" dirty="0">
                <a:solidFill>
                  <a:srgbClr val="000000"/>
                </a:solidFill>
                <a:uFill>
                  <a:solidFill>
                    <a:srgbClr val="FFFFFF"/>
                  </a:solidFill>
                </a:uFill>
                <a:latin typeface="+mn-lt"/>
                <a:ea typeface="+mn-ea"/>
              </a:rPr>
              <a:t>If the work to be done by a computer can be organized so that some portions of the work can be done in parallel, then a system with multiple processors will yield greater performance than one with a single processor of the same type.</a:t>
            </a:r>
            <a:endParaRPr dirty="0"/>
          </a:p>
          <a:p>
            <a:r>
              <a:rPr lang="en-US" sz="1200" b="1" strike="noStrike" spc="-1" dirty="0">
                <a:solidFill>
                  <a:srgbClr val="000000"/>
                </a:solidFill>
                <a:uFill>
                  <a:solidFill>
                    <a:srgbClr val="FFFFFF"/>
                  </a:solidFill>
                </a:uFill>
                <a:latin typeface="+mn-lt"/>
                <a:ea typeface="+mn-ea"/>
              </a:rPr>
              <a:t>Availability: </a:t>
            </a:r>
            <a:r>
              <a:rPr lang="en-US" sz="1200" strike="noStrike" spc="-1" dirty="0">
                <a:solidFill>
                  <a:srgbClr val="000000"/>
                </a:solidFill>
                <a:uFill>
                  <a:solidFill>
                    <a:srgbClr val="FFFFFF"/>
                  </a:solidFill>
                </a:uFill>
                <a:latin typeface="+mn-lt"/>
                <a:ea typeface="+mn-ea"/>
              </a:rPr>
              <a:t>In a symmetric multiprocessor, because all processors can perform the same functions, the failure of a single processor does not halt the machine. Instead, the system can continue to function at reduced performance.</a:t>
            </a:r>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Incremental growth: </a:t>
            </a:r>
            <a:r>
              <a:rPr lang="en-US" sz="1200" strike="noStrike" spc="-1" dirty="0">
                <a:solidFill>
                  <a:srgbClr val="000000"/>
                </a:solidFill>
                <a:uFill>
                  <a:solidFill>
                    <a:srgbClr val="FFFFFF"/>
                  </a:solidFill>
                </a:uFill>
                <a:latin typeface="+mn-lt"/>
                <a:ea typeface="+mn-ea"/>
              </a:rPr>
              <a:t>A user can enhance the performance of a system by adding an additional processor.</a:t>
            </a:r>
            <a:endParaRPr dirty="0"/>
          </a:p>
          <a:p>
            <a:r>
              <a:rPr lang="en-US" sz="1200" strike="noStrike" spc="-1" dirty="0">
                <a:solidFill>
                  <a:srgbClr val="000000"/>
                </a:solidFill>
                <a:uFill>
                  <a:solidFill>
                    <a:srgbClr val="FFFFFF"/>
                  </a:solidFill>
                </a:uFill>
                <a:latin typeface="+mn-lt"/>
                <a:ea typeface="+mn-ea"/>
              </a:rPr>
              <a:t>• </a:t>
            </a:r>
            <a:r>
              <a:rPr lang="en-US" sz="1200" b="1" strike="noStrike" spc="-1" dirty="0">
                <a:solidFill>
                  <a:srgbClr val="000000"/>
                </a:solidFill>
                <a:uFill>
                  <a:solidFill>
                    <a:srgbClr val="FFFFFF"/>
                  </a:solidFill>
                </a:uFill>
                <a:latin typeface="+mn-lt"/>
                <a:ea typeface="+mn-ea"/>
              </a:rPr>
              <a:t>Scaling: </a:t>
            </a:r>
            <a:r>
              <a:rPr lang="en-US" sz="1200" strike="noStrike" spc="-1" dirty="0">
                <a:solidFill>
                  <a:srgbClr val="000000"/>
                </a:solidFill>
                <a:uFill>
                  <a:solidFill>
                    <a:srgbClr val="FFFFFF"/>
                  </a:solidFill>
                </a:uFill>
                <a:latin typeface="+mn-lt"/>
                <a:ea typeface="+mn-ea"/>
              </a:rPr>
              <a:t>Vendors can offer a range of products with different price and performance characteristics based on the number of processors configured in the system.</a:t>
            </a:r>
            <a:endParaRPr dirty="0"/>
          </a:p>
          <a:p>
            <a:endParaRPr dirty="0"/>
          </a:p>
          <a:p>
            <a:r>
              <a:rPr lang="en-US" sz="1200" strike="noStrike" spc="-1" dirty="0">
                <a:solidFill>
                  <a:srgbClr val="000000"/>
                </a:solidFill>
                <a:uFill>
                  <a:solidFill>
                    <a:srgbClr val="FFFFFF"/>
                  </a:solidFill>
                </a:uFill>
                <a:latin typeface="+mn-lt"/>
                <a:ea typeface="+mn-ea"/>
              </a:rPr>
              <a:t> It is important to note that these are potential, rather than guaranteed, benefits. The operating system must provide tools and functions to exploit the parallelism in an SMP system. An attractive feature of an SMP is that the existence of multiple processors is transparent to the user. The operating system takes care of scheduling of tasks on individual processors and of synchronization among processors.</a:t>
            </a:r>
            <a:endParaRPr dirty="0"/>
          </a:p>
        </p:txBody>
      </p:sp>
      <p:sp>
        <p:nvSpPr>
          <p:cNvPr id="500" name="TextShape 2"/>
          <p:cNvSpPr txBox="1"/>
          <p:nvPr/>
        </p:nvSpPr>
        <p:spPr>
          <a:xfrm>
            <a:off x="3884760" y="8685360"/>
            <a:ext cx="2971440" cy="456840"/>
          </a:xfrm>
          <a:prstGeom prst="rect">
            <a:avLst/>
          </a:prstGeom>
          <a:noFill/>
          <a:ln>
            <a:noFill/>
          </a:ln>
        </p:spPr>
        <p:txBody>
          <a:bodyPr anchor="b"/>
          <a:lstStyle/>
          <a:p>
            <a:pPr algn="r">
              <a:lnSpc>
                <a:spcPct val="100000"/>
              </a:lnSpc>
            </a:pPr>
            <a:fld id="{658F30CD-90A8-4050-B15E-6CBCC9E9ED65}" type="slidenum">
              <a:rPr lang="en-US" sz="1200" strike="noStrike" spc="-1">
                <a:solidFill>
                  <a:srgbClr val="000000"/>
                </a:solidFill>
                <a:uFill>
                  <a:solidFill>
                    <a:srgbClr val="FFFFFF"/>
                  </a:solidFill>
                </a:uFill>
                <a:latin typeface="+mn-lt"/>
                <a:ea typeface="+mn-ea"/>
              </a:rPr>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PlaceHolder 1"/>
          <p:cNvSpPr>
            <a:spLocks noGrp="1"/>
          </p:cNvSpPr>
          <p:nvPr>
            <p:ph type="body"/>
          </p:nvPr>
        </p:nvSpPr>
        <p:spPr>
          <a:xfrm>
            <a:off x="685800" y="4343400"/>
            <a:ext cx="5486040" cy="4114440"/>
          </a:xfrm>
          <a:prstGeom prst="rect">
            <a:avLst/>
          </a:prstGeom>
        </p:spPr>
        <p:txBody>
          <a:bodyPr/>
          <a:lstStyle/>
          <a:p>
            <a:r>
              <a:rPr lang="en-US" sz="1200" i="1" strike="noStrike" spc="-1">
                <a:solidFill>
                  <a:srgbClr val="000000"/>
                </a:solidFill>
                <a:uFill>
                  <a:solidFill>
                    <a:srgbClr val="FFFFFF"/>
                  </a:solidFill>
                </a:uFill>
                <a:latin typeface="+mn-lt"/>
                <a:ea typeface="+mn-ea"/>
              </a:rPr>
              <a:t>Figure 1.19 illustrates the general organization of an SMP. </a:t>
            </a:r>
            <a:endParaRPr/>
          </a:p>
          <a:p>
            <a:r>
              <a:rPr lang="en-US" sz="1200" i="1" strike="noStrike" spc="-1">
                <a:solidFill>
                  <a:srgbClr val="000000"/>
                </a:solidFill>
                <a:uFill>
                  <a:solidFill>
                    <a:srgbClr val="FFFFFF"/>
                  </a:solidFill>
                </a:uFill>
                <a:latin typeface="+mn-lt"/>
                <a:ea typeface="+mn-ea"/>
              </a:rPr>
              <a:t>There </a:t>
            </a:r>
            <a:r>
              <a:rPr lang="en-US" sz="1200" strike="noStrike" spc="-1">
                <a:solidFill>
                  <a:srgbClr val="000000"/>
                </a:solidFill>
                <a:uFill>
                  <a:solidFill>
                    <a:srgbClr val="FFFFFF"/>
                  </a:solidFill>
                </a:uFill>
                <a:latin typeface="+mn-lt"/>
                <a:ea typeface="+mn-ea"/>
              </a:rPr>
              <a:t>are multiple processors, each of which contains its own control unit, arithmetic logic unit, and registers. Each processor has access to a shared main memory and the I/O devices through some form of interconnection mechanism; a shared bus is a common facility. The processors can communicate with each other through memory (messages and status information left in shared address spaces). It may also be possible for processors to exchange signals directly. The memory is often organized so that multiple simultaneous accesses to separate blocks of memory are possible.</a:t>
            </a:r>
            <a:endParaRPr/>
          </a:p>
          <a:p>
            <a:endParaRPr/>
          </a:p>
          <a:p>
            <a:r>
              <a:rPr lang="en-US" sz="1200" strike="noStrike" spc="-1">
                <a:solidFill>
                  <a:srgbClr val="000000"/>
                </a:solidFill>
                <a:uFill>
                  <a:solidFill>
                    <a:srgbClr val="FFFFFF"/>
                  </a:solidFill>
                </a:uFill>
                <a:latin typeface="+mn-lt"/>
                <a:ea typeface="+mn-ea"/>
              </a:rPr>
              <a:t>In modern computers, processors generally have at least one level of cache memory that is private to the processor. This use of cache introduces some new design considerations. Because each local cache contains an image of a portion of main memory, if a word is altered in one cache, it could conceivably invalidate a word in another cache. To prevent this, the other processors must be alerted that an update has taken place. This problem is known as the cache coherence problem and is typically addressed in hardware rather than by the OS.</a:t>
            </a:r>
            <a:endParaRPr/>
          </a:p>
        </p:txBody>
      </p:sp>
      <p:sp>
        <p:nvSpPr>
          <p:cNvPr id="502" name="TextShape 2"/>
          <p:cNvSpPr txBox="1"/>
          <p:nvPr/>
        </p:nvSpPr>
        <p:spPr>
          <a:xfrm>
            <a:off x="3884760" y="8685360"/>
            <a:ext cx="2971440" cy="456840"/>
          </a:xfrm>
          <a:prstGeom prst="rect">
            <a:avLst/>
          </a:prstGeom>
          <a:noFill/>
          <a:ln>
            <a:noFill/>
          </a:ln>
        </p:spPr>
        <p:txBody>
          <a:bodyPr anchor="b"/>
          <a:lstStyle/>
          <a:p>
            <a:pPr algn="r">
              <a:lnSpc>
                <a:spcPct val="100000"/>
              </a:lnSpc>
            </a:pPr>
            <a:fld id="{C3928383-DA22-4A6C-A835-26C8381A8C40}" type="slidenum">
              <a:rPr lang="en-US" sz="1200" strike="noStrike" spc="-1">
                <a:solidFill>
                  <a:srgbClr val="000000"/>
                </a:solidFill>
                <a:uFill>
                  <a:solidFill>
                    <a:srgbClr val="FFFFFF"/>
                  </a:solidFill>
                </a:uFill>
                <a:latin typeface="+mn-lt"/>
                <a:ea typeface="+mn-ea"/>
              </a:rPr>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body"/>
          </p:nvPr>
        </p:nvSpPr>
        <p:spPr>
          <a:xfrm>
            <a:off x="685800" y="4343400"/>
            <a:ext cx="5486040" cy="4114440"/>
          </a:xfrm>
          <a:prstGeom prst="rect">
            <a:avLst/>
          </a:prstGeom>
        </p:spPr>
        <p:txBody>
          <a:bodyPr/>
          <a:lstStyle/>
          <a:p>
            <a:endParaRPr dirty="0"/>
          </a:p>
          <a:p>
            <a:r>
              <a:rPr lang="en-US" sz="1200" strike="noStrike" spc="-1" dirty="0">
                <a:solidFill>
                  <a:srgbClr val="000000"/>
                </a:solidFill>
                <a:uFill>
                  <a:solidFill>
                    <a:srgbClr val="FFFFFF"/>
                  </a:solidFill>
                </a:uFill>
                <a:latin typeface="+mn-lt"/>
                <a:ea typeface="+mn-ea"/>
              </a:rPr>
              <a:t>A multicore computer, also known as a chip multiprocessor , combines two or more processors (called cores) on a single piece of silicon (called a die). Typically, each core consists of all of the components of an independent processor, such as registers, ALU, pipeline hardware, and control unit, plus L1 instruction and data caches. In addition to the multiple cores, contemporary multicore chips also include L2 cache and, in some cases, L3 cache.</a:t>
            </a:r>
            <a:endParaRPr dirty="0"/>
          </a:p>
          <a:p>
            <a:endParaRPr dirty="0"/>
          </a:p>
          <a:p>
            <a:r>
              <a:rPr lang="en-US" sz="1200" b="1" strike="noStrike" spc="-1" dirty="0">
                <a:solidFill>
                  <a:srgbClr val="000000"/>
                </a:solidFill>
                <a:uFill>
                  <a:solidFill>
                    <a:srgbClr val="FFFFFF"/>
                  </a:solidFill>
                </a:uFill>
                <a:latin typeface="+mn-lt"/>
                <a:ea typeface="+mn-ea"/>
              </a:rPr>
              <a:t>The motivation for the development of multicore computers can be summed up as follows. </a:t>
            </a:r>
            <a:r>
              <a:rPr lang="en-US" sz="1200" strike="noStrike" spc="-1" dirty="0">
                <a:solidFill>
                  <a:srgbClr val="000000"/>
                </a:solidFill>
                <a:uFill>
                  <a:solidFill>
                    <a:srgbClr val="FFFFFF"/>
                  </a:solidFill>
                </a:uFill>
                <a:latin typeface="+mn-lt"/>
                <a:ea typeface="+mn-ea"/>
              </a:rPr>
              <a:t>For decades, microprocessor systems have experienced a steady, usually exponential, increase in performance. This is partly due to hardware trends, such as an increase in clock frequency and the ability to put cache memory closer to the processor because of the increasing miniaturization of microcomputer components. Performance has also been improved by the increased complexity of processor design to exploit parallelism in instruction execution and memory access. In brief, designers have come up against practical limits in the ability to achieve greater performance by means of more complex processors. Designers have found that the best way to improve performance to take advantage of advances in hardware is to put multiple processors and a substantial amount of cache memory on a single chip. A detailed discussion of the rationale for this trend is beyond our scope, but is summarized in Appendix C .</a:t>
            </a:r>
            <a:endParaRPr dirty="0"/>
          </a:p>
        </p:txBody>
      </p:sp>
      <p:sp>
        <p:nvSpPr>
          <p:cNvPr id="504" name="TextShape 2"/>
          <p:cNvSpPr txBox="1"/>
          <p:nvPr/>
        </p:nvSpPr>
        <p:spPr>
          <a:xfrm>
            <a:off x="3884760" y="8685360"/>
            <a:ext cx="2971440" cy="456840"/>
          </a:xfrm>
          <a:prstGeom prst="rect">
            <a:avLst/>
          </a:prstGeom>
          <a:noFill/>
          <a:ln>
            <a:noFill/>
          </a:ln>
        </p:spPr>
        <p:txBody>
          <a:bodyPr anchor="b"/>
          <a:lstStyle/>
          <a:p>
            <a:pPr algn="r">
              <a:lnSpc>
                <a:spcPct val="100000"/>
              </a:lnSpc>
            </a:pPr>
            <a:fld id="{AEB25398-60DA-4FE4-A67B-9C0D30B67ECA}" type="slidenum">
              <a:rPr lang="en-US" sz="1200" strike="noStrike" spc="-1">
                <a:solidFill>
                  <a:srgbClr val="000000"/>
                </a:solidFill>
                <a:uFill>
                  <a:solidFill>
                    <a:srgbClr val="FFFFFF"/>
                  </a:solidFill>
                </a:uFill>
                <a:latin typeface="+mn-lt"/>
                <a:ea typeface="+mn-ea"/>
              </a:rPr>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body"/>
          </p:nvPr>
        </p:nvSpPr>
        <p:spPr>
          <a:xfrm>
            <a:off x="685800" y="4343400"/>
            <a:ext cx="5486040" cy="4114440"/>
          </a:xfrm>
          <a:prstGeom prst="rect">
            <a:avLst/>
          </a:prstGeom>
        </p:spPr>
        <p:txBody>
          <a:bodyPr/>
          <a:lstStyle/>
          <a:p>
            <a:r>
              <a:rPr lang="en-US" sz="1200" strike="noStrike" spc="-1" dirty="0">
                <a:solidFill>
                  <a:srgbClr val="000000"/>
                </a:solidFill>
                <a:uFill>
                  <a:solidFill>
                    <a:srgbClr val="FFFFFF"/>
                  </a:solidFill>
                </a:uFill>
                <a:latin typeface="+mn-lt"/>
                <a:ea typeface="+mn-ea"/>
              </a:rPr>
              <a:t> An example of a multicore system is the Intel Core i7-990X, which includes</a:t>
            </a:r>
            <a:endParaRPr dirty="0"/>
          </a:p>
          <a:p>
            <a:r>
              <a:rPr lang="en-US" sz="1200" strike="noStrike" spc="-1" dirty="0">
                <a:solidFill>
                  <a:srgbClr val="000000"/>
                </a:solidFill>
                <a:uFill>
                  <a:solidFill>
                    <a:srgbClr val="FFFFFF"/>
                  </a:solidFill>
                </a:uFill>
                <a:latin typeface="+mn-lt"/>
                <a:ea typeface="+mn-ea"/>
              </a:rPr>
              <a:t>six x86 processors, each with a dedicated L2 cache, and with a shared L3 cache</a:t>
            </a:r>
            <a:endParaRPr dirty="0"/>
          </a:p>
          <a:p>
            <a:r>
              <a:rPr lang="en-US" sz="1200" strike="noStrike" spc="-1" dirty="0">
                <a:solidFill>
                  <a:srgbClr val="000000"/>
                </a:solidFill>
                <a:uFill>
                  <a:solidFill>
                    <a:srgbClr val="FFFFFF"/>
                  </a:solidFill>
                </a:uFill>
                <a:latin typeface="+mn-lt"/>
                <a:ea typeface="+mn-ea"/>
              </a:rPr>
              <a:t>(Figure 1.20). One mechanism Intel that uses to make its caches more effective is</a:t>
            </a:r>
            <a:endParaRPr dirty="0"/>
          </a:p>
          <a:p>
            <a:r>
              <a:rPr lang="en-US" sz="1200" strike="noStrike" spc="-1" dirty="0">
                <a:solidFill>
                  <a:srgbClr val="000000"/>
                </a:solidFill>
                <a:uFill>
                  <a:solidFill>
                    <a:srgbClr val="FFFFFF"/>
                  </a:solidFill>
                </a:uFill>
                <a:latin typeface="+mn-lt"/>
                <a:ea typeface="+mn-ea"/>
              </a:rPr>
              <a:t>prefetching, in which the hardware examines memory access patterns and attempts</a:t>
            </a:r>
            <a:endParaRPr dirty="0"/>
          </a:p>
          <a:p>
            <a:r>
              <a:rPr lang="en-US" sz="1200" strike="noStrike" spc="-1" dirty="0">
                <a:solidFill>
                  <a:srgbClr val="000000"/>
                </a:solidFill>
                <a:uFill>
                  <a:solidFill>
                    <a:srgbClr val="FFFFFF"/>
                  </a:solidFill>
                </a:uFill>
                <a:latin typeface="+mn-lt"/>
                <a:ea typeface="+mn-ea"/>
              </a:rPr>
              <a:t>to fill the caches speculatively with data that’s likely to be requested soon.</a:t>
            </a:r>
            <a:endParaRPr dirty="0"/>
          </a:p>
          <a:p>
            <a:pPr>
              <a:lnSpc>
                <a:spcPct val="100000"/>
              </a:lnSpc>
            </a:pPr>
            <a:endParaRPr dirty="0"/>
          </a:p>
          <a:p>
            <a:pPr>
              <a:lnSpc>
                <a:spcPct val="100000"/>
              </a:lnSpc>
            </a:pPr>
            <a:r>
              <a:rPr lang="en-US" sz="1200" strike="noStrike" spc="-1" dirty="0">
                <a:solidFill>
                  <a:srgbClr val="000000"/>
                </a:solidFill>
                <a:uFill>
                  <a:solidFill>
                    <a:srgbClr val="FFFFFF"/>
                  </a:solidFill>
                </a:uFill>
                <a:latin typeface="+mn-lt"/>
                <a:ea typeface="+mn-ea"/>
              </a:rPr>
              <a:t>The Core i7 chip supports two forms of external communications to other chips. </a:t>
            </a:r>
            <a:endParaRPr lang="en-US" sz="1200" strike="noStrike" spc="-1" dirty="0" smtClean="0">
              <a:solidFill>
                <a:srgbClr val="000000"/>
              </a:solidFill>
              <a:uFill>
                <a:solidFill>
                  <a:srgbClr val="FFFFFF"/>
                </a:solidFill>
              </a:uFill>
              <a:latin typeface="+mn-lt"/>
              <a:ea typeface="+mn-ea"/>
            </a:endParaRPr>
          </a:p>
          <a:p>
            <a:pPr>
              <a:lnSpc>
                <a:spcPct val="100000"/>
              </a:lnSpc>
            </a:pPr>
            <a:r>
              <a:rPr lang="en-US" sz="1200" strike="noStrike" spc="-1" dirty="0" smtClean="0">
                <a:solidFill>
                  <a:srgbClr val="000000"/>
                </a:solidFill>
                <a:uFill>
                  <a:solidFill>
                    <a:srgbClr val="FFFFFF"/>
                  </a:solidFill>
                </a:uFill>
                <a:latin typeface="+mn-lt"/>
                <a:ea typeface="+mn-ea"/>
              </a:rPr>
              <a:t>1) The </a:t>
            </a:r>
            <a:r>
              <a:rPr lang="en-US" sz="1200" b="1" strike="noStrike" spc="-1" dirty="0">
                <a:solidFill>
                  <a:srgbClr val="000000"/>
                </a:solidFill>
                <a:uFill>
                  <a:solidFill>
                    <a:srgbClr val="FFFFFF"/>
                  </a:solidFill>
                </a:uFill>
                <a:latin typeface="+mn-lt"/>
                <a:ea typeface="+mn-ea"/>
              </a:rPr>
              <a:t>DDR3 memory controller brings the memory controller for the DDR </a:t>
            </a:r>
            <a:r>
              <a:rPr lang="en-US" sz="1200" strike="noStrike" spc="-1" dirty="0">
                <a:solidFill>
                  <a:srgbClr val="000000"/>
                </a:solidFill>
                <a:uFill>
                  <a:solidFill>
                    <a:srgbClr val="FFFFFF"/>
                  </a:solidFill>
                </a:uFill>
                <a:latin typeface="+mn-lt"/>
                <a:ea typeface="+mn-ea"/>
              </a:rPr>
              <a:t>(double data rate) main memory onto the chip. </a:t>
            </a:r>
            <a:endParaRPr lang="en-US" sz="1200" strike="noStrike" spc="-1" dirty="0" smtClean="0">
              <a:solidFill>
                <a:srgbClr val="000000"/>
              </a:solidFill>
              <a:uFill>
                <a:solidFill>
                  <a:srgbClr val="FFFFFF"/>
                </a:solidFill>
              </a:uFill>
              <a:latin typeface="+mn-lt"/>
              <a:ea typeface="+mn-ea"/>
            </a:endParaRPr>
          </a:p>
          <a:p>
            <a:pPr>
              <a:lnSpc>
                <a:spcPct val="100000"/>
              </a:lnSpc>
            </a:pPr>
            <a:r>
              <a:rPr lang="en-US" sz="1200" strike="noStrike" spc="-1" dirty="0" smtClean="0">
                <a:solidFill>
                  <a:srgbClr val="000000"/>
                </a:solidFill>
                <a:uFill>
                  <a:solidFill>
                    <a:srgbClr val="FFFFFF"/>
                  </a:solidFill>
                </a:uFill>
                <a:latin typeface="+mn-lt"/>
                <a:ea typeface="+mn-ea"/>
              </a:rPr>
              <a:t>The </a:t>
            </a:r>
            <a:r>
              <a:rPr lang="en-US" sz="1200" strike="noStrike" spc="-1" dirty="0">
                <a:solidFill>
                  <a:srgbClr val="000000"/>
                </a:solidFill>
                <a:uFill>
                  <a:solidFill>
                    <a:srgbClr val="FFFFFF"/>
                  </a:solidFill>
                </a:uFill>
                <a:latin typeface="+mn-lt"/>
                <a:ea typeface="+mn-ea"/>
              </a:rPr>
              <a:t>interface </a:t>
            </a:r>
            <a:r>
              <a:rPr lang="en-US" sz="1200" b="1" strike="noStrike" spc="-1" dirty="0">
                <a:solidFill>
                  <a:srgbClr val="000000"/>
                </a:solidFill>
                <a:uFill>
                  <a:solidFill>
                    <a:srgbClr val="FFFFFF"/>
                  </a:solidFill>
                </a:uFill>
                <a:latin typeface="+mn-lt"/>
                <a:ea typeface="+mn-ea"/>
              </a:rPr>
              <a:t>supports three channels that are 8 bytes wide for a total bus width of 192 bits, for an aggregate data rate of up to 32 GB/</a:t>
            </a:r>
            <a:r>
              <a:rPr lang="en-US" sz="1200" b="1" strike="noStrike" spc="-1" dirty="0" smtClean="0">
                <a:solidFill>
                  <a:srgbClr val="000000"/>
                </a:solidFill>
                <a:uFill>
                  <a:solidFill>
                    <a:srgbClr val="FFFFFF"/>
                  </a:solidFill>
                </a:uFill>
                <a:latin typeface="+mn-lt"/>
                <a:ea typeface="+mn-ea"/>
              </a:rPr>
              <a:t>s</a:t>
            </a:r>
            <a:r>
              <a:rPr lang="en-US" sz="1200" strike="noStrike" spc="-1" dirty="0" smtClean="0">
                <a:solidFill>
                  <a:srgbClr val="000000"/>
                </a:solidFill>
                <a:uFill>
                  <a:solidFill>
                    <a:srgbClr val="FFFFFF"/>
                  </a:solidFill>
                </a:uFill>
                <a:latin typeface="+mn-lt"/>
                <a:ea typeface="+mn-ea"/>
              </a:rPr>
              <a:t>.</a:t>
            </a:r>
            <a:r>
              <a:rPr lang="en-US" sz="1200" strike="noStrike" spc="-1" baseline="0" dirty="0" smtClean="0">
                <a:solidFill>
                  <a:srgbClr val="000000"/>
                </a:solidFill>
                <a:uFill>
                  <a:solidFill>
                    <a:srgbClr val="FFFFFF"/>
                  </a:solidFill>
                </a:uFill>
                <a:latin typeface="+mn-lt"/>
                <a:ea typeface="+mn-ea"/>
              </a:rPr>
              <a:t> </a:t>
            </a:r>
            <a:r>
              <a:rPr lang="en-US" sz="1200" strike="noStrike" spc="-1" dirty="0" smtClean="0">
                <a:solidFill>
                  <a:srgbClr val="000000"/>
                </a:solidFill>
                <a:uFill>
                  <a:solidFill>
                    <a:srgbClr val="FFFFFF"/>
                  </a:solidFill>
                </a:uFill>
                <a:latin typeface="+mn-lt"/>
                <a:ea typeface="+mn-ea"/>
              </a:rPr>
              <a:t>With </a:t>
            </a:r>
            <a:r>
              <a:rPr lang="en-US" sz="1200" strike="noStrike" spc="-1" dirty="0">
                <a:solidFill>
                  <a:srgbClr val="000000"/>
                </a:solidFill>
                <a:uFill>
                  <a:solidFill>
                    <a:srgbClr val="FFFFFF"/>
                  </a:solidFill>
                </a:uFill>
                <a:latin typeface="+mn-lt"/>
                <a:ea typeface="+mn-ea"/>
              </a:rPr>
              <a:t>the memory controller on the chip, the Front Side Bus is eliminated. </a:t>
            </a:r>
            <a:endParaRPr lang="en-US" sz="1200" strike="noStrike" spc="-1" dirty="0" smtClean="0">
              <a:solidFill>
                <a:srgbClr val="000000"/>
              </a:solidFill>
              <a:uFill>
                <a:solidFill>
                  <a:srgbClr val="FFFFFF"/>
                </a:solidFill>
              </a:uFill>
              <a:latin typeface="+mn-lt"/>
              <a:ea typeface="+mn-ea"/>
            </a:endParaRPr>
          </a:p>
          <a:p>
            <a:pPr>
              <a:lnSpc>
                <a:spcPct val="100000"/>
              </a:lnSpc>
            </a:pPr>
            <a:endParaRPr lang="en-US" sz="1200" strike="noStrike" spc="-1" dirty="0" smtClean="0">
              <a:solidFill>
                <a:srgbClr val="000000"/>
              </a:solidFill>
              <a:uFill>
                <a:solidFill>
                  <a:srgbClr val="FFFFFF"/>
                </a:solidFill>
              </a:uFill>
              <a:latin typeface="+mn-lt"/>
              <a:ea typeface="+mn-ea"/>
            </a:endParaRPr>
          </a:p>
          <a:p>
            <a:pPr>
              <a:lnSpc>
                <a:spcPct val="100000"/>
              </a:lnSpc>
            </a:pPr>
            <a:r>
              <a:rPr lang="en-US" sz="1200" strike="noStrike" spc="-1" dirty="0" smtClean="0">
                <a:solidFill>
                  <a:srgbClr val="000000"/>
                </a:solidFill>
                <a:uFill>
                  <a:solidFill>
                    <a:srgbClr val="FFFFFF"/>
                  </a:solidFill>
                </a:uFill>
                <a:latin typeface="+mn-lt"/>
                <a:ea typeface="+mn-ea"/>
              </a:rPr>
              <a:t>2) The </a:t>
            </a:r>
            <a:r>
              <a:rPr lang="en-US" sz="1200" b="1" strike="noStrike" spc="-1" dirty="0" err="1">
                <a:solidFill>
                  <a:srgbClr val="000000"/>
                </a:solidFill>
                <a:uFill>
                  <a:solidFill>
                    <a:srgbClr val="FFFFFF"/>
                  </a:solidFill>
                </a:uFill>
                <a:latin typeface="+mn-lt"/>
                <a:ea typeface="+mn-ea"/>
              </a:rPr>
              <a:t>QuickPath</a:t>
            </a:r>
            <a:r>
              <a:rPr lang="en-US" sz="1200" b="1" strike="noStrike" spc="-1" dirty="0">
                <a:solidFill>
                  <a:srgbClr val="000000"/>
                </a:solidFill>
                <a:uFill>
                  <a:solidFill>
                    <a:srgbClr val="FFFFFF"/>
                  </a:solidFill>
                </a:uFill>
                <a:latin typeface="+mn-lt"/>
                <a:ea typeface="+mn-ea"/>
              </a:rPr>
              <a:t> Interconnect (QPI) is a point-to-point link electrical </a:t>
            </a:r>
            <a:r>
              <a:rPr lang="en-US" sz="1200" strike="noStrike" spc="-1" dirty="0">
                <a:solidFill>
                  <a:srgbClr val="000000"/>
                </a:solidFill>
                <a:uFill>
                  <a:solidFill>
                    <a:srgbClr val="FFFFFF"/>
                  </a:solidFill>
                </a:uFill>
                <a:latin typeface="+mn-lt"/>
                <a:ea typeface="+mn-ea"/>
              </a:rPr>
              <a:t>interconnect specification. It enables high-speed communications among connected processor chips. </a:t>
            </a:r>
            <a:endParaRPr lang="en-US" sz="1200" strike="noStrike" spc="-1" dirty="0" smtClean="0">
              <a:solidFill>
                <a:srgbClr val="000000"/>
              </a:solidFill>
              <a:uFill>
                <a:solidFill>
                  <a:srgbClr val="FFFFFF"/>
                </a:solidFill>
              </a:uFill>
              <a:latin typeface="+mn-lt"/>
              <a:ea typeface="+mn-ea"/>
            </a:endParaRPr>
          </a:p>
          <a:p>
            <a:pPr>
              <a:lnSpc>
                <a:spcPct val="100000"/>
              </a:lnSpc>
            </a:pPr>
            <a:r>
              <a:rPr lang="en-US" sz="1200" strike="noStrike" spc="-1" dirty="0" smtClean="0">
                <a:solidFill>
                  <a:srgbClr val="000000"/>
                </a:solidFill>
                <a:uFill>
                  <a:solidFill>
                    <a:srgbClr val="FFFFFF"/>
                  </a:solidFill>
                </a:uFill>
                <a:latin typeface="+mn-lt"/>
                <a:ea typeface="+mn-ea"/>
              </a:rPr>
              <a:t>The </a:t>
            </a:r>
            <a:r>
              <a:rPr lang="en-US" sz="1200" strike="noStrike" spc="-1" dirty="0">
                <a:solidFill>
                  <a:srgbClr val="000000"/>
                </a:solidFill>
                <a:uFill>
                  <a:solidFill>
                    <a:srgbClr val="FFFFFF"/>
                  </a:solidFill>
                </a:uFill>
                <a:latin typeface="+mn-lt"/>
                <a:ea typeface="+mn-ea"/>
              </a:rPr>
              <a:t>QPI link operates at 6.4 GT/s (transfers per second)</a:t>
            </a:r>
            <a:r>
              <a:rPr lang="en-US" sz="1200" strike="noStrike" spc="-1" dirty="0" smtClean="0">
                <a:solidFill>
                  <a:srgbClr val="000000"/>
                </a:solidFill>
                <a:uFill>
                  <a:solidFill>
                    <a:srgbClr val="FFFFFF"/>
                  </a:solidFill>
                </a:uFill>
                <a:latin typeface="+mn-lt"/>
                <a:ea typeface="+mn-ea"/>
              </a:rPr>
              <a:t>.</a:t>
            </a:r>
          </a:p>
          <a:p>
            <a:pPr>
              <a:lnSpc>
                <a:spcPct val="100000"/>
              </a:lnSpc>
            </a:pPr>
            <a:endParaRPr dirty="0"/>
          </a:p>
          <a:p>
            <a:pPr>
              <a:lnSpc>
                <a:spcPct val="100000"/>
              </a:lnSpc>
            </a:pPr>
            <a:r>
              <a:rPr lang="en-US" sz="1200" b="1" strike="noStrike" spc="-1" dirty="0">
                <a:solidFill>
                  <a:srgbClr val="000000"/>
                </a:solidFill>
                <a:uFill>
                  <a:solidFill>
                    <a:srgbClr val="FFFFFF"/>
                  </a:solidFill>
                </a:uFill>
                <a:latin typeface="+mn-lt"/>
                <a:ea typeface="+mn-ea"/>
              </a:rPr>
              <a:t> At 16 bits per transfer, that adds up to 12.8 GB/s; and since QPI links involve dedicated </a:t>
            </a:r>
            <a:r>
              <a:rPr lang="en-US" sz="1200" b="1" strike="noStrike" spc="-1" dirty="0" smtClean="0">
                <a:solidFill>
                  <a:srgbClr val="000000"/>
                </a:solidFill>
                <a:uFill>
                  <a:solidFill>
                    <a:srgbClr val="FFFFFF"/>
                  </a:solidFill>
                </a:uFill>
                <a:latin typeface="+mn-lt"/>
                <a:ea typeface="+mn-ea"/>
              </a:rPr>
              <a:t>bidirectional</a:t>
            </a:r>
            <a:r>
              <a:rPr lang="en-US" sz="1200" b="1" strike="noStrike" spc="0" baseline="0" dirty="0">
                <a:solidFill>
                  <a:schemeClr val="tx1"/>
                </a:solidFill>
                <a:uFillTx/>
                <a:latin typeface="+mn-lt"/>
                <a:ea typeface="+mn-ea"/>
              </a:rPr>
              <a:t> </a:t>
            </a:r>
            <a:r>
              <a:rPr lang="en-US" sz="1200" b="1" strike="noStrike" spc="-1" dirty="0" smtClean="0">
                <a:solidFill>
                  <a:srgbClr val="000000"/>
                </a:solidFill>
                <a:uFill>
                  <a:solidFill>
                    <a:srgbClr val="FFFFFF"/>
                  </a:solidFill>
                </a:uFill>
                <a:latin typeface="+mn-lt"/>
                <a:ea typeface="+mn-ea"/>
              </a:rPr>
              <a:t>pairs</a:t>
            </a:r>
            <a:r>
              <a:rPr lang="en-US" sz="1200" b="1" strike="noStrike" spc="-1" dirty="0">
                <a:solidFill>
                  <a:srgbClr val="000000"/>
                </a:solidFill>
                <a:uFill>
                  <a:solidFill>
                    <a:srgbClr val="FFFFFF"/>
                  </a:solidFill>
                </a:uFill>
                <a:latin typeface="+mn-lt"/>
                <a:ea typeface="+mn-ea"/>
              </a:rPr>
              <a:t>, the total bandwidth is 25.6 GB/s.</a:t>
            </a:r>
            <a:endParaRPr b="1" dirty="0"/>
          </a:p>
        </p:txBody>
      </p:sp>
      <p:sp>
        <p:nvSpPr>
          <p:cNvPr id="506" name="TextShape 2"/>
          <p:cNvSpPr txBox="1"/>
          <p:nvPr/>
        </p:nvSpPr>
        <p:spPr>
          <a:xfrm>
            <a:off x="3884760" y="8685360"/>
            <a:ext cx="2971440" cy="456840"/>
          </a:xfrm>
          <a:prstGeom prst="rect">
            <a:avLst/>
          </a:prstGeom>
          <a:noFill/>
          <a:ln>
            <a:noFill/>
          </a:ln>
        </p:spPr>
        <p:txBody>
          <a:bodyPr anchor="b"/>
          <a:lstStyle/>
          <a:p>
            <a:pPr algn="r">
              <a:lnSpc>
                <a:spcPct val="100000"/>
              </a:lnSpc>
            </a:pPr>
            <a:fld id="{673D39A0-8E43-432E-931C-8993E0867405}" type="slidenum">
              <a:rPr lang="en-US" sz="1200" strike="noStrike" spc="-1">
                <a:solidFill>
                  <a:srgbClr val="000000"/>
                </a:solidFill>
                <a:uFill>
                  <a:solidFill>
                    <a:srgbClr val="FFFFFF"/>
                  </a:solidFill>
                </a:uFill>
                <a:latin typeface="+mn-lt"/>
                <a:ea typeface="+mn-ea"/>
              </a:rPr>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p:cNvSpPr>
          <p:nvPr>
            <p:ph type="body"/>
          </p:nvPr>
        </p:nvSpPr>
        <p:spPr>
          <a:xfrm>
            <a:off x="685800" y="4343400"/>
            <a:ext cx="5486040" cy="4114440"/>
          </a:xfrm>
          <a:prstGeom prst="rect">
            <a:avLst/>
          </a:prstGeom>
        </p:spPr>
        <p:txBody>
          <a:bodyPr/>
          <a:lstStyle/>
          <a:p>
            <a:r>
              <a:rPr lang="en-US" sz="1200" b="1" strike="noStrike" spc="-1" dirty="0">
                <a:solidFill>
                  <a:srgbClr val="000000"/>
                </a:solidFill>
                <a:uFill>
                  <a:solidFill>
                    <a:srgbClr val="FFFFFF"/>
                  </a:solidFill>
                </a:uFill>
                <a:latin typeface="+mn-lt"/>
                <a:ea typeface="+mn-ea"/>
              </a:rPr>
              <a:t>I/O modules : </a:t>
            </a:r>
            <a:r>
              <a:rPr lang="en-US" sz="1200" strike="noStrike" spc="-1" dirty="0">
                <a:solidFill>
                  <a:srgbClr val="000000"/>
                </a:solidFill>
                <a:uFill>
                  <a:solidFill>
                    <a:srgbClr val="FFFFFF"/>
                  </a:solidFill>
                </a:uFill>
                <a:latin typeface="+mn-lt"/>
                <a:ea typeface="+mn-ea"/>
              </a:rPr>
              <a:t>Move data between the computer and its external environment. The external environment consists of a variety of devices, including secondary</a:t>
            </a:r>
            <a:endParaRPr dirty="0"/>
          </a:p>
          <a:p>
            <a:r>
              <a:rPr lang="en-US" sz="1200" strike="noStrike" spc="-1" dirty="0">
                <a:solidFill>
                  <a:srgbClr val="000000"/>
                </a:solidFill>
                <a:uFill>
                  <a:solidFill>
                    <a:srgbClr val="FFFFFF"/>
                  </a:solidFill>
                </a:uFill>
                <a:latin typeface="+mn-lt"/>
                <a:ea typeface="+mn-ea"/>
              </a:rPr>
              <a:t>memory devices (e.g., disks), communications equipment, and terminals.</a:t>
            </a:r>
            <a:endParaRPr dirty="0"/>
          </a:p>
        </p:txBody>
      </p:sp>
      <p:sp>
        <p:nvSpPr>
          <p:cNvPr id="402" name="TextShape 2"/>
          <p:cNvSpPr txBox="1"/>
          <p:nvPr/>
        </p:nvSpPr>
        <p:spPr>
          <a:xfrm>
            <a:off x="3884760" y="8685360"/>
            <a:ext cx="2971440" cy="456840"/>
          </a:xfrm>
          <a:prstGeom prst="rect">
            <a:avLst/>
          </a:prstGeom>
          <a:noFill/>
          <a:ln>
            <a:noFill/>
          </a:ln>
        </p:spPr>
        <p:txBody>
          <a:bodyPr anchor="b"/>
          <a:lstStyle/>
          <a:p>
            <a:pPr algn="r">
              <a:lnSpc>
                <a:spcPct val="100000"/>
              </a:lnSpc>
            </a:pPr>
            <a:fld id="{CD3E8587-1BDF-47A3-9FF4-E635F605ED4F}" type="slidenum">
              <a:rPr lang="en-US" sz="1200" strike="noStrike" spc="-1">
                <a:solidFill>
                  <a:srgbClr val="000000"/>
                </a:solidFill>
                <a:uFill>
                  <a:solidFill>
                    <a:srgbClr val="FFFFFF"/>
                  </a:solidFill>
                </a:uFill>
                <a:latin typeface="+mn-lt"/>
                <a:ea typeface="+mn-ea"/>
              </a:rP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body"/>
          </p:nvPr>
        </p:nvSpPr>
        <p:spPr>
          <a:xfrm>
            <a:off x="685800" y="4343400"/>
            <a:ext cx="5486040" cy="4114440"/>
          </a:xfrm>
          <a:prstGeom prst="rect">
            <a:avLst/>
          </a:prstGeom>
        </p:spPr>
        <p:txBody>
          <a:bodyPr/>
          <a:lstStyle/>
          <a:p>
            <a:r>
              <a:rPr lang="en-US" sz="2000" strike="noStrike" spc="-1">
                <a:uFill>
                  <a:solidFill>
                    <a:srgbClr val="FFFFFF"/>
                  </a:solidFill>
                </a:uFill>
                <a:latin typeface="Arial"/>
              </a:rPr>
              <a:t>Summary of Chapter 1.</a:t>
            </a:r>
            <a:endParaRPr/>
          </a:p>
        </p:txBody>
      </p:sp>
      <p:sp>
        <p:nvSpPr>
          <p:cNvPr id="508" name="TextShape 2"/>
          <p:cNvSpPr txBox="1"/>
          <p:nvPr/>
        </p:nvSpPr>
        <p:spPr>
          <a:xfrm>
            <a:off x="3884760" y="8685360"/>
            <a:ext cx="2971440" cy="456840"/>
          </a:xfrm>
          <a:prstGeom prst="rect">
            <a:avLst/>
          </a:prstGeom>
          <a:noFill/>
          <a:ln>
            <a:noFill/>
          </a:ln>
        </p:spPr>
        <p:txBody>
          <a:bodyPr anchor="b"/>
          <a:lstStyle/>
          <a:p>
            <a:pPr algn="r">
              <a:lnSpc>
                <a:spcPct val="100000"/>
              </a:lnSpc>
            </a:pPr>
            <a:fld id="{9D0D6ACD-8B57-4689-B13F-57BC2FE73429}" type="slidenum">
              <a:rPr lang="en-US" sz="1200" strike="noStrike" spc="-1">
                <a:solidFill>
                  <a:srgbClr val="000000"/>
                </a:solidFill>
                <a:uFill>
                  <a:solidFill>
                    <a:srgbClr val="FFFFFF"/>
                  </a:solidFill>
                </a:uFill>
                <a:latin typeface="+mn-lt"/>
                <a:ea typeface="+mn-ea"/>
              </a:rPr>
              <a:t>71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body"/>
          </p:nvPr>
        </p:nvSpPr>
        <p:spPr>
          <a:xfrm>
            <a:off x="685800" y="4343400"/>
            <a:ext cx="5486040" cy="4114440"/>
          </a:xfrm>
          <a:prstGeom prst="rect">
            <a:avLst/>
          </a:prstGeom>
        </p:spPr>
        <p:txBody>
          <a:bodyPr/>
          <a:lstStyle/>
          <a:p>
            <a:r>
              <a:rPr lang="en-US" sz="1200" b="1" strike="noStrike" spc="-1">
                <a:solidFill>
                  <a:srgbClr val="000000"/>
                </a:solidFill>
                <a:uFill>
                  <a:solidFill>
                    <a:srgbClr val="FFFFFF"/>
                  </a:solidFill>
                </a:uFill>
                <a:latin typeface="+mn-lt"/>
                <a:ea typeface="+mn-ea"/>
              </a:rPr>
              <a:t>System bus : </a:t>
            </a:r>
            <a:r>
              <a:rPr lang="en-US" sz="1200" strike="noStrike" spc="-1">
                <a:solidFill>
                  <a:srgbClr val="000000"/>
                </a:solidFill>
                <a:uFill>
                  <a:solidFill>
                    <a:srgbClr val="FFFFFF"/>
                  </a:solidFill>
                </a:uFill>
                <a:latin typeface="+mn-lt"/>
                <a:ea typeface="+mn-ea"/>
              </a:rPr>
              <a:t>Provides for communication among processors, main memory,</a:t>
            </a:r>
            <a:r>
              <a:rPr lang="en-US" sz="1200" b="1" strike="noStrike" spc="-1">
                <a:solidFill>
                  <a:srgbClr val="000000"/>
                </a:solidFill>
                <a:uFill>
                  <a:solidFill>
                    <a:srgbClr val="FFFFFF"/>
                  </a:solidFill>
                </a:uFill>
                <a:latin typeface="+mn-lt"/>
                <a:ea typeface="+mn-ea"/>
              </a:rPr>
              <a:t> </a:t>
            </a:r>
            <a:r>
              <a:rPr lang="en-US" sz="1200" strike="noStrike" spc="-1">
                <a:solidFill>
                  <a:srgbClr val="000000"/>
                </a:solidFill>
                <a:uFill>
                  <a:solidFill>
                    <a:srgbClr val="FFFFFF"/>
                  </a:solidFill>
                </a:uFill>
                <a:latin typeface="+mn-lt"/>
                <a:ea typeface="+mn-ea"/>
              </a:rPr>
              <a:t>and I/O modules.</a:t>
            </a:r>
            <a:endParaRPr/>
          </a:p>
          <a:p>
            <a:endParaRPr/>
          </a:p>
        </p:txBody>
      </p:sp>
      <p:sp>
        <p:nvSpPr>
          <p:cNvPr id="404" name="TextShape 2"/>
          <p:cNvSpPr txBox="1"/>
          <p:nvPr/>
        </p:nvSpPr>
        <p:spPr>
          <a:xfrm>
            <a:off x="3884760" y="8685360"/>
            <a:ext cx="2971440" cy="456840"/>
          </a:xfrm>
          <a:prstGeom prst="rect">
            <a:avLst/>
          </a:prstGeom>
          <a:noFill/>
          <a:ln>
            <a:noFill/>
          </a:ln>
        </p:spPr>
        <p:txBody>
          <a:bodyPr anchor="b"/>
          <a:lstStyle/>
          <a:p>
            <a:pPr algn="r">
              <a:lnSpc>
                <a:spcPct val="100000"/>
              </a:lnSpc>
            </a:pPr>
            <a:fld id="{9E4416CD-6A54-4A19-A37E-97E090CDD62F}" type="slidenum">
              <a:rPr lang="en-US" sz="1200" strike="noStrike" spc="-1">
                <a:solidFill>
                  <a:srgbClr val="000000"/>
                </a:solidFill>
                <a:uFill>
                  <a:solidFill>
                    <a:srgbClr val="FFFFFF"/>
                  </a:solidFill>
                </a:uFill>
                <a:latin typeface="+mn-lt"/>
                <a:ea typeface="+mn-ea"/>
              </a:rP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body"/>
          </p:nvPr>
        </p:nvSpPr>
        <p:spPr>
          <a:xfrm>
            <a:off x="685800" y="4343400"/>
            <a:ext cx="5486040" cy="4114440"/>
          </a:xfrm>
          <a:prstGeom prst="rect">
            <a:avLst/>
          </a:prstGeom>
        </p:spPr>
        <p:txBody>
          <a:bodyPr/>
          <a:lstStyle/>
          <a:p>
            <a:r>
              <a:rPr lang="en-US" sz="1200" strike="noStrike" spc="-1">
                <a:solidFill>
                  <a:srgbClr val="000000"/>
                </a:solidFill>
                <a:uFill>
                  <a:solidFill>
                    <a:srgbClr val="FFFFFF"/>
                  </a:solidFill>
                </a:uFill>
                <a:latin typeface="+mn-lt"/>
                <a:ea typeface="+mn-ea"/>
              </a:rPr>
              <a:t>The hardware revolution that brought about desktop and handheld computing was the invention of the microprocessor, which contained a processor on a single chip. Though originally much slower than multichip processors, microprocessors have continually evolved to the point that they are now much faster for most computations due to the physics involved in moving information around in sub-nanosecond timeframes.</a:t>
            </a:r>
            <a:endParaRPr/>
          </a:p>
          <a:p>
            <a:endParaRPr/>
          </a:p>
          <a:p>
            <a:r>
              <a:rPr lang="en-US" sz="1200" strike="noStrike" spc="-1">
                <a:solidFill>
                  <a:srgbClr val="000000"/>
                </a:solidFill>
                <a:uFill>
                  <a:solidFill>
                    <a:srgbClr val="FFFFFF"/>
                  </a:solidFill>
                </a:uFill>
                <a:latin typeface="+mn-lt"/>
                <a:ea typeface="+mn-ea"/>
              </a:rPr>
              <a:t>Not only have microprocessors become the fastest general purpose processors available, they are now multiprocessors; each chip (called a socket) contains multiple processors (called cores), each with multiple levels of large memory caches, and multiple logical processors sharing the execution units of each core. As of 2010, it is not unusual for even a laptop to have 2 or 4 cores, each with 2 hardware threads, for a total of 4 or 8 logical processors.</a:t>
            </a:r>
            <a:endParaRPr/>
          </a:p>
          <a:p>
            <a:endParaRPr/>
          </a:p>
          <a:p>
            <a:endParaRPr/>
          </a:p>
          <a:p>
            <a:endParaRPr/>
          </a:p>
        </p:txBody>
      </p:sp>
      <p:sp>
        <p:nvSpPr>
          <p:cNvPr id="408" name="TextShape 2"/>
          <p:cNvSpPr txBox="1"/>
          <p:nvPr/>
        </p:nvSpPr>
        <p:spPr>
          <a:xfrm>
            <a:off x="3884760" y="8685360"/>
            <a:ext cx="2971440" cy="456840"/>
          </a:xfrm>
          <a:prstGeom prst="rect">
            <a:avLst/>
          </a:prstGeom>
          <a:noFill/>
          <a:ln>
            <a:noFill/>
          </a:ln>
        </p:spPr>
        <p:txBody>
          <a:bodyPr anchor="b"/>
          <a:lstStyle/>
          <a:p>
            <a:pPr algn="r">
              <a:lnSpc>
                <a:spcPct val="100000"/>
              </a:lnSpc>
            </a:pPr>
            <a:fld id="{DC6F9253-8678-4A28-96A9-2E215A98E2B0}" type="slidenum">
              <a:rPr lang="en-US" sz="1200" strike="noStrike" spc="-1">
                <a:solidFill>
                  <a:srgbClr val="000000"/>
                </a:solidFill>
                <a:uFill>
                  <a:solidFill>
                    <a:srgbClr val="FFFFFF"/>
                  </a:solidFill>
                </a:uFill>
                <a:latin typeface="+mn-lt"/>
                <a:ea typeface="+mn-ea"/>
              </a:rPr>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D0065BE-0657-4A47-90AD-C21C55E16B19}" type="datetime4">
              <a:rPr lang="en-US" smtClean="0"/>
              <a:pPr/>
              <a:t>February 3, 2016</a:t>
            </a:fld>
            <a:endParaRPr lang="en-US"/>
          </a:p>
        </p:txBody>
      </p:sp>
      <p:sp>
        <p:nvSpPr>
          <p:cNvPr id="5" name="Footer Placeholder 4"/>
          <p:cNvSpPr>
            <a:spLocks noGrp="1"/>
          </p:cNvSpPr>
          <p:nvPr>
            <p:ph type="ftr" sz="quarter" idx="11"/>
          </p:nvPr>
        </p:nvSpPr>
        <p:spPr/>
        <p:txBody>
          <a:bodyPr/>
          <a:lstStyle/>
          <a:p>
            <a:endParaRPr lang="en-US"/>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2754ED01-E2A0-4C1E-8E21-014B99041579}" type="slidenum">
              <a:rPr lang="en-US" smtClean="0"/>
              <a:pPr/>
              <a:t>‹#›</a:t>
            </a:fld>
            <a:endParaRPr lang="en-US"/>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FB012D-77A1-44B0-BB26-329BA1EE55C9}" type="datetime4">
              <a:rPr lang="en-US" smtClean="0"/>
              <a:pPr/>
              <a:t>February 3, 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54ED01-E2A0-4C1E-8E21-014B9904157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7" name="Slide Number Placeholder 6"/>
          <p:cNvSpPr>
            <a:spLocks noGrp="1"/>
          </p:cNvSpPr>
          <p:nvPr>
            <p:ph type="sldNum" sz="quarter" idx="12"/>
          </p:nvPr>
        </p:nvSpPr>
        <p:spPr/>
        <p:txBody>
          <a:bodyPr/>
          <a:lstStyle/>
          <a:p>
            <a:pPr>
              <a:lnSpc>
                <a:spcPct val="100000"/>
              </a:lnSpc>
            </a:pPr>
            <a:fld id="{CB58FBC4-FBAE-4BC8-A65C-4A7F62565EF5}" type="slidenum">
              <a:rPr lang="uk-UA" sz="1800" strike="noStrike" spc="-1" smtClean="0">
                <a:solidFill>
                  <a:srgbClr val="990000"/>
                </a:solidFill>
                <a:uFill>
                  <a:solidFill>
                    <a:srgbClr val="FFFFFF"/>
                  </a:solidFill>
                </a:uFill>
                <a:latin typeface="Calibri"/>
              </a:rPr>
              <a:t>‹#›</a:t>
            </a:fld>
            <a:endParaRPr lang="uk-UA"/>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pPr algn="r">
              <a:lnSpc>
                <a:spcPct val="100000"/>
              </a:lnSpc>
            </a:pPr>
            <a:r>
              <a:rPr lang="bg-BG" sz="1100" b="1" strike="noStrike" spc="-1" smtClean="0">
                <a:solidFill>
                  <a:srgbClr val="A6A6A6"/>
                </a:solidFill>
                <a:uFill>
                  <a:solidFill>
                    <a:srgbClr val="FFFFFF"/>
                  </a:solidFill>
                </a:uFill>
                <a:latin typeface="Calibri"/>
              </a:rPr>
              <a:t>1/24/16</a:t>
            </a:r>
            <a:endParaRPr lang="bg-BG"/>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pPr>
              <a:lnSpc>
                <a:spcPct val="100000"/>
              </a:lnSpc>
            </a:pPr>
            <a:fld id="{E1DB0ACD-E23F-45F6-A393-61E25A390128}" type="slidenum">
              <a:rPr lang="uk-UA" sz="1800" strike="noStrike" spc="-1" smtClean="0">
                <a:solidFill>
                  <a:srgbClr val="990000"/>
                </a:solidFill>
                <a:uFill>
                  <a:solidFill>
                    <a:srgbClr val="FFFFFF"/>
                  </a:solidFill>
                </a:uFill>
                <a:latin typeface="Calibri"/>
              </a:rPr>
              <a:t>‹#›</a:t>
            </a:fld>
            <a:endParaRPr lang="uk-UA"/>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8.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8.wmf"/></Relationships>
</file>

<file path=ppt/slides/_rels/slide27.x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wmf"/></Relationships>
</file>

<file path=ppt/slides/_rels/slide31.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6.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9.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0.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1.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4.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5.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6.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6.xml"/><Relationship Id="rId3"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45.w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image" Target="../media/image9.png"/><Relationship Id="rId1" Type="http://schemas.openxmlformats.org/officeDocument/2006/relationships/themeOverride" Target="../theme/themeOverride2.xml"/><Relationship Id="rId2"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46.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extShape 1"/>
          <p:cNvSpPr txBox="1"/>
          <p:nvPr/>
        </p:nvSpPr>
        <p:spPr>
          <a:xfrm>
            <a:off x="2567885" y="2950978"/>
            <a:ext cx="6144244" cy="2021209"/>
          </a:xfrm>
          <a:prstGeom prst="rect">
            <a:avLst/>
          </a:prstGeom>
          <a:noFill/>
          <a:ln>
            <a:noFill/>
          </a:ln>
        </p:spPr>
        <p:txBody>
          <a:bodyPr tIns="0" bIns="0" anchor="b"/>
          <a:lstStyle/>
          <a:p>
            <a:pPr algn="r">
              <a:lnSpc>
                <a:spcPct val="100000"/>
              </a:lnSpc>
            </a:pPr>
            <a:r>
              <a:rPr lang="en-US" sz="4600" strike="noStrike" spc="-1" dirty="0">
                <a:solidFill>
                  <a:srgbClr val="990000"/>
                </a:solidFill>
                <a:uFill>
                  <a:solidFill>
                    <a:srgbClr val="FFFFFF"/>
                  </a:solidFill>
                </a:uFill>
              </a:rPr>
              <a:t>
</a:t>
            </a:r>
            <a:r>
              <a:rPr lang="en-US" sz="3600" strike="noStrike" spc="-1" dirty="0" smtClean="0">
                <a:solidFill>
                  <a:srgbClr val="990000"/>
                </a:solidFill>
                <a:uFill>
                  <a:solidFill>
                    <a:srgbClr val="FFFFFF"/>
                  </a:solidFill>
                </a:uFill>
              </a:rPr>
              <a:t>Chapter 1</a:t>
            </a:r>
          </a:p>
          <a:p>
            <a:pPr algn="r">
              <a:lnSpc>
                <a:spcPct val="100000"/>
              </a:lnSpc>
            </a:pPr>
            <a:r>
              <a:rPr lang="en-US" sz="3600" strike="noStrike" spc="-1" dirty="0" smtClean="0">
                <a:solidFill>
                  <a:srgbClr val="990000"/>
                </a:solidFill>
                <a:uFill>
                  <a:solidFill>
                    <a:srgbClr val="FFFFFF"/>
                  </a:solidFill>
                </a:uFill>
              </a:rPr>
              <a:t>Computer </a:t>
            </a:r>
            <a:r>
              <a:rPr lang="en-US" sz="3600" strike="noStrike" spc="-1" dirty="0">
                <a:solidFill>
                  <a:srgbClr val="990000"/>
                </a:solidFill>
                <a:uFill>
                  <a:solidFill>
                    <a:srgbClr val="FFFFFF"/>
                  </a:solidFill>
                </a:uFill>
              </a:rPr>
              <a:t>System Overview</a:t>
            </a:r>
            <a:endParaRPr sz="1200" dirty="0"/>
          </a:p>
        </p:txBody>
      </p:sp>
      <p:sp>
        <p:nvSpPr>
          <p:cNvPr id="273" name="TextShape 2"/>
          <p:cNvSpPr txBox="1"/>
          <p:nvPr/>
        </p:nvSpPr>
        <p:spPr>
          <a:xfrm>
            <a:off x="3098160" y="4980240"/>
            <a:ext cx="5396400" cy="810720"/>
          </a:xfrm>
          <a:prstGeom prst="rect">
            <a:avLst/>
          </a:prstGeom>
          <a:noFill/>
          <a:ln>
            <a:noFill/>
          </a:ln>
        </p:spPr>
        <p:txBody>
          <a:bodyPr tIns="0" bIns="0"/>
          <a:lstStyle/>
          <a:p>
            <a:pPr algn="r">
              <a:lnSpc>
                <a:spcPct val="100000"/>
              </a:lnSpc>
            </a:pPr>
            <a:r>
              <a:rPr lang="en-US" sz="1800" strike="noStrike" spc="-1" dirty="0">
                <a:solidFill>
                  <a:srgbClr val="808080"/>
                </a:solidFill>
                <a:uFill>
                  <a:solidFill>
                    <a:srgbClr val="FFFFFF"/>
                  </a:solidFill>
                </a:uFill>
              </a:rPr>
              <a:t>Eighth  Edition</a:t>
            </a:r>
            <a:endParaRPr dirty="0"/>
          </a:p>
          <a:p>
            <a:pPr algn="r">
              <a:lnSpc>
                <a:spcPct val="100000"/>
              </a:lnSpc>
            </a:pPr>
            <a:r>
              <a:rPr lang="en-US" sz="1800" strike="noStrike" spc="-1" dirty="0">
                <a:solidFill>
                  <a:srgbClr val="808080"/>
                </a:solidFill>
                <a:uFill>
                  <a:solidFill>
                    <a:srgbClr val="FFFFFF"/>
                  </a:solidFill>
                </a:uFill>
              </a:rPr>
              <a:t>By William Stallings</a:t>
            </a:r>
            <a:endParaRPr dirty="0"/>
          </a:p>
        </p:txBody>
      </p:sp>
      <p:sp>
        <p:nvSpPr>
          <p:cNvPr id="274" name="CustomShape 3"/>
          <p:cNvSpPr/>
          <p:nvPr/>
        </p:nvSpPr>
        <p:spPr>
          <a:xfrm>
            <a:off x="374778" y="747140"/>
            <a:ext cx="5872182" cy="1652868"/>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en-US" sz="4000" b="1" i="1" strike="noStrike" spc="-1" dirty="0">
                <a:solidFill>
                  <a:srgbClr val="433D26"/>
                </a:solidFill>
                <a:uFill>
                  <a:solidFill>
                    <a:srgbClr val="FFFFFF"/>
                  </a:solidFill>
                </a:uFill>
                <a:latin typeface="Century Gothic"/>
                <a:cs typeface="Century Gothic"/>
              </a:rPr>
              <a:t>Operating Systems:
Internals and Design Principles</a:t>
            </a:r>
            <a:endParaRPr sz="2400" b="1" dirty="0">
              <a:latin typeface="Century Gothic"/>
              <a:cs typeface="Century Gothic"/>
            </a:endParaRP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Shape 1"/>
          <p:cNvSpPr txBox="1"/>
          <p:nvPr/>
        </p:nvSpPr>
        <p:spPr>
          <a:xfrm>
            <a:off x="658800" y="456120"/>
            <a:ext cx="7824600" cy="991080"/>
          </a:xfrm>
          <a:prstGeom prst="rect">
            <a:avLst/>
          </a:prstGeom>
          <a:noFill/>
          <a:ln>
            <a:noFill/>
          </a:ln>
        </p:spPr>
        <p:txBody>
          <a:bodyPr tIns="0" bIns="0" anchor="b"/>
          <a:lstStyle/>
          <a:p>
            <a:pPr>
              <a:lnSpc>
                <a:spcPct val="100000"/>
              </a:lnSpc>
            </a:pPr>
            <a:r>
              <a:rPr lang="en-US" sz="5200" strike="noStrike" spc="-1" dirty="0">
                <a:solidFill>
                  <a:srgbClr val="730000"/>
                </a:solidFill>
                <a:uFill>
                  <a:solidFill>
                    <a:srgbClr val="FFFFFF"/>
                  </a:solidFill>
                </a:uFill>
              </a:rPr>
              <a:t>           System Bus</a:t>
            </a:r>
            <a:endParaRPr dirty="0"/>
          </a:p>
        </p:txBody>
      </p:sp>
      <p:pic>
        <p:nvPicPr>
          <p:cNvPr id="6" name="Picture 2"/>
          <p:cNvPicPr/>
          <p:nvPr/>
        </p:nvPicPr>
        <p:blipFill>
          <a:blip r:embed="rId3"/>
          <a:stretch/>
        </p:blipFill>
        <p:spPr>
          <a:xfrm>
            <a:off x="2091657" y="793777"/>
            <a:ext cx="5369212" cy="6858697"/>
          </a:xfrm>
          <a:prstGeom prst="rect">
            <a:avLst/>
          </a:prstGeom>
          <a:ln>
            <a:noFill/>
          </a:ln>
        </p:spPr>
      </p:pic>
    </p:spTree>
    <p:extLst>
      <p:ext uri="{BB962C8B-B14F-4D97-AF65-F5344CB8AC3E}">
        <p14:creationId xmlns:p14="http://schemas.microsoft.com/office/powerpoint/2010/main" val="332108050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TextShape 1"/>
          <p:cNvSpPr txBox="1"/>
          <p:nvPr/>
        </p:nvSpPr>
        <p:spPr>
          <a:xfrm>
            <a:off x="0" y="511401"/>
            <a:ext cx="7824600" cy="844905"/>
          </a:xfrm>
          <a:prstGeom prst="rect">
            <a:avLst/>
          </a:prstGeom>
          <a:noFill/>
          <a:ln>
            <a:noFill/>
          </a:ln>
        </p:spPr>
        <p:txBody>
          <a:bodyPr tIns="0" bIns="0" anchor="b"/>
          <a:lstStyle/>
          <a:p>
            <a:pPr algn="r">
              <a:lnSpc>
                <a:spcPts val="1905"/>
              </a:lnSpc>
            </a:pPr>
            <a:r>
              <a:rPr lang="en-US" sz="5200" strike="noStrike" spc="-1">
                <a:solidFill>
                  <a:srgbClr val="FFFFFF"/>
                </a:solidFill>
                <a:uFill>
                  <a:solidFill>
                    <a:srgbClr val="FFFFFF"/>
                  </a:solidFill>
                </a:uFill>
                <a:latin typeface="Century Gothic"/>
                <a:cs typeface="Century Gothic"/>
              </a:rPr>
              <a:t>     </a:t>
            </a:r>
            <a:r>
              <a:rPr lang="en-US" sz="5200" strike="noStrike" spc="-1">
                <a:solidFill>
                  <a:srgbClr val="730000"/>
                </a:solidFill>
                <a:uFill>
                  <a:solidFill>
                    <a:srgbClr val="FFFFFF"/>
                  </a:solidFill>
                </a:uFill>
                <a:latin typeface="Century Gothic"/>
                <a:cs typeface="Century Gothic"/>
              </a:rPr>
              <a:t>Microprocessor</a:t>
            </a:r>
            <a:endParaRPr>
              <a:latin typeface="Century Gothic"/>
              <a:cs typeface="Century Gothic"/>
            </a:endParaRPr>
          </a:p>
        </p:txBody>
      </p:sp>
      <p:pic>
        <p:nvPicPr>
          <p:cNvPr id="292" name="Picture 3"/>
          <p:cNvPicPr/>
          <p:nvPr/>
        </p:nvPicPr>
        <p:blipFill>
          <a:blip r:embed="rId3"/>
          <a:stretch/>
        </p:blipFill>
        <p:spPr>
          <a:xfrm>
            <a:off x="465837" y="129364"/>
            <a:ext cx="1495092" cy="1467529"/>
          </a:xfrm>
          <a:prstGeom prst="rect">
            <a:avLst/>
          </a:prstGeom>
          <a:ln>
            <a:noFill/>
          </a:ln>
        </p:spPr>
      </p:pic>
      <p:sp>
        <p:nvSpPr>
          <p:cNvPr id="2" name="Rectangle 1"/>
          <p:cNvSpPr/>
          <p:nvPr/>
        </p:nvSpPr>
        <p:spPr>
          <a:xfrm>
            <a:off x="737683" y="2433594"/>
            <a:ext cx="7652339" cy="3046988"/>
          </a:xfrm>
          <a:prstGeom prst="rect">
            <a:avLst/>
          </a:prstGeom>
        </p:spPr>
        <p:txBody>
          <a:bodyPr wrap="square">
            <a:spAutoFit/>
          </a:bodyPr>
          <a:lstStyle/>
          <a:p>
            <a:pPr marL="342900" indent="-342900">
              <a:buFont typeface="Arial"/>
              <a:buChar char="•"/>
            </a:pPr>
            <a:r>
              <a:rPr lang="en-US" sz="2400" dirty="0"/>
              <a:t>Invention that brought about desktop and handheld computing</a:t>
            </a:r>
          </a:p>
          <a:p>
            <a:pPr marL="342900" indent="-342900">
              <a:buFont typeface="Arial"/>
              <a:buChar char="•"/>
            </a:pPr>
            <a:r>
              <a:rPr lang="en-US" sz="2400" dirty="0"/>
              <a:t>Processor on a single chip</a:t>
            </a:r>
          </a:p>
          <a:p>
            <a:pPr marL="342900" indent="-342900">
              <a:buFont typeface="Arial"/>
              <a:buChar char="•"/>
            </a:pPr>
            <a:r>
              <a:rPr lang="en-US" sz="2400" dirty="0"/>
              <a:t>Fastest general purpose processor</a:t>
            </a:r>
          </a:p>
          <a:p>
            <a:pPr marL="342900" indent="-342900">
              <a:buFont typeface="Arial"/>
              <a:buChar char="•"/>
            </a:pPr>
            <a:r>
              <a:rPr lang="en-US" sz="2400" dirty="0"/>
              <a:t>Multiprocessors</a:t>
            </a:r>
          </a:p>
          <a:p>
            <a:pPr marL="342900" indent="-342900">
              <a:buFont typeface="Arial"/>
              <a:buChar char="•"/>
            </a:pPr>
            <a:r>
              <a:rPr lang="en-US" sz="2400" dirty="0"/>
              <a:t>Each chip (socket) contains multiple processors (cores)</a:t>
            </a:r>
          </a:p>
          <a:p>
            <a:endParaRPr lang="en-US" sz="24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TextShape 1"/>
          <p:cNvSpPr txBox="1"/>
          <p:nvPr/>
        </p:nvSpPr>
        <p:spPr>
          <a:xfrm>
            <a:off x="304920" y="241323"/>
            <a:ext cx="8178480" cy="1322640"/>
          </a:xfrm>
          <a:prstGeom prst="rect">
            <a:avLst/>
          </a:prstGeom>
          <a:noFill/>
          <a:ln>
            <a:noFill/>
          </a:ln>
        </p:spPr>
        <p:txBody>
          <a:bodyPr tIns="0" bIns="0" anchor="b"/>
          <a:lstStyle/>
          <a:p>
            <a:pPr algn="ctr">
              <a:lnSpc>
                <a:spcPct val="100000"/>
              </a:lnSpc>
            </a:pPr>
            <a:r>
              <a:rPr lang="en-US" sz="4400" strike="noStrike" spc="-1" dirty="0">
                <a:solidFill>
                  <a:srgbClr val="730000"/>
                </a:solidFill>
                <a:uFill>
                  <a:solidFill>
                    <a:srgbClr val="FFFFFF"/>
                  </a:solidFill>
                </a:uFill>
              </a:rPr>
              <a:t>Graphical Processing 
Units (GPU’s)</a:t>
            </a:r>
            <a:endParaRPr sz="1400" dirty="0"/>
          </a:p>
        </p:txBody>
      </p:sp>
      <p:sp>
        <p:nvSpPr>
          <p:cNvPr id="2" name="Rectangle 1"/>
          <p:cNvSpPr/>
          <p:nvPr/>
        </p:nvSpPr>
        <p:spPr>
          <a:xfrm>
            <a:off x="457549" y="2413338"/>
            <a:ext cx="8310605" cy="3416320"/>
          </a:xfrm>
          <a:prstGeom prst="rect">
            <a:avLst/>
          </a:prstGeom>
        </p:spPr>
        <p:txBody>
          <a:bodyPr wrap="square">
            <a:spAutoFit/>
          </a:bodyPr>
          <a:lstStyle/>
          <a:p>
            <a:pPr marL="342900" indent="-342900">
              <a:buFont typeface="Arial"/>
              <a:buChar char="•"/>
            </a:pPr>
            <a:r>
              <a:rPr lang="en-US" sz="2400" dirty="0"/>
              <a:t>Provide efficient computation on arrays of data using Single-Instruction Multiple Data (SIMD) </a:t>
            </a:r>
            <a:r>
              <a:rPr lang="en-US" sz="2400" dirty="0" smtClean="0"/>
              <a:t>techniques</a:t>
            </a:r>
          </a:p>
          <a:p>
            <a:pPr marL="342900" indent="-342900">
              <a:buFont typeface="Arial"/>
              <a:buChar char="•"/>
            </a:pPr>
            <a:endParaRPr lang="en-US" sz="2400" dirty="0"/>
          </a:p>
          <a:p>
            <a:pPr marL="342900" indent="-342900">
              <a:buFont typeface="Arial"/>
              <a:buChar char="•"/>
            </a:pPr>
            <a:r>
              <a:rPr lang="en-US" sz="2400" dirty="0"/>
              <a:t>Used for general numerical </a:t>
            </a:r>
            <a:r>
              <a:rPr lang="en-US" sz="2400" dirty="0" smtClean="0"/>
              <a:t>processing</a:t>
            </a:r>
          </a:p>
          <a:p>
            <a:pPr marL="342900" indent="-342900">
              <a:buFont typeface="Arial"/>
              <a:buChar char="•"/>
            </a:pPr>
            <a:endParaRPr lang="en-US" sz="2400" dirty="0"/>
          </a:p>
          <a:p>
            <a:pPr marL="342900" indent="-342900">
              <a:buFont typeface="Arial"/>
              <a:buChar char="•"/>
            </a:pPr>
            <a:r>
              <a:rPr lang="en-US" sz="2400" dirty="0"/>
              <a:t>Physics simulations for </a:t>
            </a:r>
            <a:r>
              <a:rPr lang="en-US" sz="2400" dirty="0" smtClean="0"/>
              <a:t>games</a:t>
            </a:r>
          </a:p>
          <a:p>
            <a:pPr marL="342900" indent="-342900">
              <a:buFont typeface="Arial"/>
              <a:buChar char="•"/>
            </a:pPr>
            <a:endParaRPr lang="en-US" sz="2400" dirty="0"/>
          </a:p>
          <a:p>
            <a:pPr marL="342900" indent="-342900">
              <a:buFont typeface="Arial"/>
              <a:buChar char="•"/>
            </a:pPr>
            <a:r>
              <a:rPr lang="en-US" sz="2400" dirty="0"/>
              <a:t>Computations on </a:t>
            </a:r>
            <a:r>
              <a:rPr lang="en-US" sz="2400" dirty="0" smtClean="0"/>
              <a:t>large vectors of data</a:t>
            </a:r>
            <a:endParaRPr lang="en-US" sz="24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extShape 1"/>
          <p:cNvSpPr txBox="1"/>
          <p:nvPr/>
        </p:nvSpPr>
        <p:spPr>
          <a:xfrm>
            <a:off x="658800" y="256571"/>
            <a:ext cx="7824600" cy="1322640"/>
          </a:xfrm>
          <a:prstGeom prst="rect">
            <a:avLst/>
          </a:prstGeom>
          <a:noFill/>
          <a:ln>
            <a:noFill/>
          </a:ln>
        </p:spPr>
        <p:txBody>
          <a:bodyPr tIns="0" bIns="0" anchor="b"/>
          <a:lstStyle/>
          <a:p>
            <a:pPr algn="ctr">
              <a:lnSpc>
                <a:spcPct val="100000"/>
              </a:lnSpc>
            </a:pPr>
            <a:r>
              <a:rPr lang="en-US" sz="4400" strike="noStrike" spc="-1" dirty="0">
                <a:solidFill>
                  <a:srgbClr val="730000"/>
                </a:solidFill>
                <a:uFill>
                  <a:solidFill>
                    <a:srgbClr val="FFFFFF"/>
                  </a:solidFill>
                </a:uFill>
              </a:rPr>
              <a:t>Digital Signal Processors
(DSPs)</a:t>
            </a:r>
            <a:endParaRPr sz="1400" dirty="0"/>
          </a:p>
        </p:txBody>
      </p:sp>
      <p:sp>
        <p:nvSpPr>
          <p:cNvPr id="2" name="Rectangle 1"/>
          <p:cNvSpPr/>
          <p:nvPr/>
        </p:nvSpPr>
        <p:spPr>
          <a:xfrm>
            <a:off x="658800" y="1715381"/>
            <a:ext cx="8006640" cy="4524315"/>
          </a:xfrm>
          <a:prstGeom prst="rect">
            <a:avLst/>
          </a:prstGeom>
        </p:spPr>
        <p:txBody>
          <a:bodyPr wrap="square">
            <a:spAutoFit/>
          </a:bodyPr>
          <a:lstStyle/>
          <a:p>
            <a:pPr marL="342900" indent="-342900">
              <a:buFont typeface="Arial"/>
              <a:buChar char="•"/>
            </a:pPr>
            <a:r>
              <a:rPr lang="en-US" sz="2400" dirty="0"/>
              <a:t>Deal with streaming signals such as audio or </a:t>
            </a:r>
            <a:r>
              <a:rPr lang="en-US" sz="2400" dirty="0" smtClean="0"/>
              <a:t>video</a:t>
            </a:r>
            <a:br>
              <a:rPr lang="en-US" sz="2400" dirty="0" smtClean="0"/>
            </a:br>
            <a:endParaRPr lang="en-US" sz="2400" dirty="0"/>
          </a:p>
          <a:p>
            <a:pPr marL="342900" indent="-342900">
              <a:buFont typeface="Arial"/>
              <a:buChar char="•"/>
            </a:pPr>
            <a:r>
              <a:rPr lang="en-US" sz="2400" dirty="0"/>
              <a:t>Used to be embedded in devices like </a:t>
            </a:r>
            <a:r>
              <a:rPr lang="en-US" sz="2400" dirty="0" smtClean="0"/>
              <a:t>modems</a:t>
            </a:r>
            <a:br>
              <a:rPr lang="en-US" sz="2400" dirty="0" smtClean="0"/>
            </a:br>
            <a:endParaRPr lang="en-US" sz="2400" dirty="0" smtClean="0"/>
          </a:p>
          <a:p>
            <a:pPr marL="342900" indent="-342900">
              <a:buFont typeface="Arial"/>
              <a:buChar char="•"/>
            </a:pPr>
            <a:endParaRPr lang="en-US" sz="2400" dirty="0"/>
          </a:p>
          <a:p>
            <a:pPr marL="342900" indent="-342900">
              <a:buFont typeface="Arial"/>
              <a:buChar char="•"/>
            </a:pPr>
            <a:endParaRPr lang="en-US" sz="2400" dirty="0" smtClean="0"/>
          </a:p>
          <a:p>
            <a:pPr marL="342900" indent="-342900">
              <a:buFont typeface="Arial"/>
              <a:buChar char="•"/>
            </a:pPr>
            <a:endParaRPr lang="en-US" sz="2400" dirty="0"/>
          </a:p>
          <a:p>
            <a:pPr marL="342900" indent="-342900">
              <a:buFont typeface="Arial"/>
              <a:buChar char="•"/>
            </a:pPr>
            <a:endParaRPr lang="en-US" sz="2400" dirty="0" smtClean="0"/>
          </a:p>
          <a:p>
            <a:pPr marL="342900" indent="-342900">
              <a:buFont typeface="Arial"/>
              <a:buChar char="•"/>
            </a:pPr>
            <a:endParaRPr lang="en-US" sz="2400" dirty="0"/>
          </a:p>
          <a:p>
            <a:pPr marL="342900" indent="-342900">
              <a:buFont typeface="Arial"/>
              <a:buChar char="•"/>
            </a:pPr>
            <a:r>
              <a:rPr lang="en-US" sz="2400" dirty="0"/>
              <a:t>Encoding/decoding speech and video (codecs</a:t>
            </a:r>
            <a:r>
              <a:rPr lang="en-US" sz="2400" dirty="0" smtClean="0"/>
              <a:t>)</a:t>
            </a:r>
            <a:br>
              <a:rPr lang="en-US" sz="2400" dirty="0" smtClean="0"/>
            </a:br>
            <a:endParaRPr lang="en-US" sz="2400" dirty="0"/>
          </a:p>
          <a:p>
            <a:pPr marL="342900" indent="-342900">
              <a:buFont typeface="Arial"/>
              <a:buChar char="•"/>
            </a:pPr>
            <a:r>
              <a:rPr lang="en-US" sz="2400" dirty="0"/>
              <a:t>Support for encryption and security</a:t>
            </a:r>
          </a:p>
        </p:txBody>
      </p:sp>
      <p:pic>
        <p:nvPicPr>
          <p:cNvPr id="3" name="Picture 2" descr="5424276058_354620c8a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2480" y="2976458"/>
            <a:ext cx="3099578" cy="2089115"/>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658800" y="250671"/>
            <a:ext cx="7824600" cy="1322640"/>
          </a:xfrm>
          <a:prstGeom prst="rect">
            <a:avLst/>
          </a:prstGeom>
          <a:noFill/>
          <a:ln>
            <a:noFill/>
          </a:ln>
        </p:spPr>
        <p:txBody>
          <a:bodyPr tIns="0" bIns="0" anchor="b"/>
          <a:lstStyle/>
          <a:p>
            <a:pPr algn="ctr">
              <a:lnSpc>
                <a:spcPct val="100000"/>
              </a:lnSpc>
            </a:pPr>
            <a:r>
              <a:rPr lang="en-US" sz="4400" strike="noStrike" spc="-1" dirty="0">
                <a:solidFill>
                  <a:srgbClr val="730000"/>
                </a:solidFill>
                <a:uFill>
                  <a:solidFill>
                    <a:srgbClr val="FFFFFF"/>
                  </a:solidFill>
                </a:uFill>
              </a:rPr>
              <a:t>System on a Chip
(</a:t>
            </a:r>
            <a:r>
              <a:rPr lang="en-US" sz="4400" strike="noStrike" spc="-1" dirty="0" err="1">
                <a:solidFill>
                  <a:srgbClr val="730000"/>
                </a:solidFill>
                <a:uFill>
                  <a:solidFill>
                    <a:srgbClr val="FFFFFF"/>
                  </a:solidFill>
                </a:uFill>
              </a:rPr>
              <a:t>SoC</a:t>
            </a:r>
            <a:r>
              <a:rPr lang="en-US" sz="4400" strike="noStrike" spc="-1" dirty="0">
                <a:solidFill>
                  <a:srgbClr val="730000"/>
                </a:solidFill>
                <a:uFill>
                  <a:solidFill>
                    <a:srgbClr val="FFFFFF"/>
                  </a:solidFill>
                </a:uFill>
              </a:rPr>
              <a:t>)</a:t>
            </a:r>
            <a:endParaRPr sz="1400" dirty="0"/>
          </a:p>
        </p:txBody>
      </p:sp>
      <p:sp>
        <p:nvSpPr>
          <p:cNvPr id="2" name="Rectangle 1"/>
          <p:cNvSpPr/>
          <p:nvPr/>
        </p:nvSpPr>
        <p:spPr>
          <a:xfrm>
            <a:off x="560265" y="2413338"/>
            <a:ext cx="8058485" cy="2308324"/>
          </a:xfrm>
          <a:prstGeom prst="rect">
            <a:avLst/>
          </a:prstGeom>
        </p:spPr>
        <p:txBody>
          <a:bodyPr wrap="square">
            <a:spAutoFit/>
          </a:bodyPr>
          <a:lstStyle/>
          <a:p>
            <a:pPr marL="342900" indent="-342900">
              <a:buFont typeface="Arial"/>
              <a:buChar char="•"/>
            </a:pPr>
            <a:r>
              <a:rPr lang="en-US" sz="2400" dirty="0"/>
              <a:t>To satisfy the requirements of handheld devices, the microprocessor is giving way to the </a:t>
            </a:r>
            <a:r>
              <a:rPr lang="en-US" sz="2400" i="1" dirty="0" err="1" smtClean="0">
                <a:latin typeface="Courier"/>
                <a:cs typeface="Courier"/>
              </a:rPr>
              <a:t>SoC</a:t>
            </a:r>
            <a:r>
              <a:rPr lang="en-US" sz="2400" dirty="0" smtClean="0"/>
              <a:t/>
            </a:r>
            <a:br>
              <a:rPr lang="en-US" sz="2400" dirty="0" smtClean="0"/>
            </a:br>
            <a:endParaRPr lang="en-US" sz="2400" dirty="0"/>
          </a:p>
          <a:p>
            <a:pPr marL="342900" indent="-342900">
              <a:buFont typeface="Arial"/>
              <a:buChar char="•"/>
            </a:pPr>
            <a:r>
              <a:rPr lang="en-US" sz="2400" dirty="0"/>
              <a:t>Components such as </a:t>
            </a:r>
            <a:r>
              <a:rPr lang="en-US" sz="2400" i="1" dirty="0">
                <a:latin typeface="Courier"/>
                <a:cs typeface="Courier"/>
              </a:rPr>
              <a:t>DSPs</a:t>
            </a:r>
            <a:r>
              <a:rPr lang="en-US" sz="2400" i="1" dirty="0"/>
              <a:t>, </a:t>
            </a:r>
            <a:r>
              <a:rPr lang="en-US" sz="2400" i="1" dirty="0">
                <a:latin typeface="Courier"/>
                <a:cs typeface="Courier"/>
              </a:rPr>
              <a:t>GPUs</a:t>
            </a:r>
            <a:r>
              <a:rPr lang="en-US" sz="2400" dirty="0"/>
              <a:t>, codecs and main memory, in addition to the </a:t>
            </a:r>
            <a:r>
              <a:rPr lang="en-US" sz="2400" i="1" dirty="0">
                <a:latin typeface="Courier"/>
                <a:cs typeface="Courier"/>
              </a:rPr>
              <a:t>CPUs</a:t>
            </a:r>
            <a:r>
              <a:rPr lang="en-US" sz="2400" dirty="0"/>
              <a:t> and               caches, are on the same chip</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658800" y="250671"/>
            <a:ext cx="7824600" cy="1322640"/>
          </a:xfrm>
          <a:prstGeom prst="rect">
            <a:avLst/>
          </a:prstGeom>
          <a:noFill/>
          <a:ln>
            <a:noFill/>
          </a:ln>
        </p:spPr>
        <p:txBody>
          <a:bodyPr tIns="0" bIns="0" anchor="b"/>
          <a:lstStyle/>
          <a:p>
            <a:pPr algn="ctr">
              <a:lnSpc>
                <a:spcPct val="100000"/>
              </a:lnSpc>
            </a:pPr>
            <a:r>
              <a:rPr lang="en-US" sz="4400" strike="noStrike" spc="-1" dirty="0">
                <a:solidFill>
                  <a:srgbClr val="730000"/>
                </a:solidFill>
                <a:uFill>
                  <a:solidFill>
                    <a:srgbClr val="FFFFFF"/>
                  </a:solidFill>
                </a:uFill>
              </a:rPr>
              <a:t>System on a Chip
(</a:t>
            </a:r>
            <a:r>
              <a:rPr lang="en-US" sz="4400" strike="noStrike" spc="-1" dirty="0" err="1">
                <a:solidFill>
                  <a:srgbClr val="730000"/>
                </a:solidFill>
                <a:uFill>
                  <a:solidFill>
                    <a:srgbClr val="FFFFFF"/>
                  </a:solidFill>
                </a:uFill>
              </a:rPr>
              <a:t>SoC</a:t>
            </a:r>
            <a:r>
              <a:rPr lang="en-US" sz="4400" strike="noStrike" spc="-1" dirty="0">
                <a:solidFill>
                  <a:srgbClr val="730000"/>
                </a:solidFill>
                <a:uFill>
                  <a:solidFill>
                    <a:srgbClr val="FFFFFF"/>
                  </a:solidFill>
                </a:uFill>
              </a:rPr>
              <a:t>)</a:t>
            </a:r>
            <a:endParaRPr sz="1400" dirty="0"/>
          </a:p>
        </p:txBody>
      </p:sp>
      <p:pic>
        <p:nvPicPr>
          <p:cNvPr id="3" name="Picture 2" descr="system_on_chi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52" y="1995735"/>
            <a:ext cx="8100034" cy="4451450"/>
          </a:xfrm>
          <a:prstGeom prst="rect">
            <a:avLst/>
          </a:prstGeom>
        </p:spPr>
      </p:pic>
    </p:spTree>
    <p:extLst>
      <p:ext uri="{BB962C8B-B14F-4D97-AF65-F5344CB8AC3E}">
        <p14:creationId xmlns:p14="http://schemas.microsoft.com/office/powerpoint/2010/main" val="1496620546"/>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a:solidFill>
                  <a:srgbClr val="730000"/>
                </a:solidFill>
                <a:uFill>
                  <a:solidFill>
                    <a:srgbClr val="FFFFFF"/>
                  </a:solidFill>
                </a:uFill>
              </a:rPr>
              <a:t>Instruction Execution</a:t>
            </a:r>
            <a:endParaRPr dirty="0"/>
          </a:p>
        </p:txBody>
      </p:sp>
      <p:sp>
        <p:nvSpPr>
          <p:cNvPr id="2" name="Rectangle 1"/>
          <p:cNvSpPr/>
          <p:nvPr/>
        </p:nvSpPr>
        <p:spPr>
          <a:xfrm>
            <a:off x="640080" y="1872400"/>
            <a:ext cx="8291930" cy="1015663"/>
          </a:xfrm>
          <a:prstGeom prst="rect">
            <a:avLst/>
          </a:prstGeom>
        </p:spPr>
        <p:txBody>
          <a:bodyPr wrap="square">
            <a:spAutoFit/>
          </a:bodyPr>
          <a:lstStyle/>
          <a:p>
            <a:pPr marL="285750" indent="-285750">
              <a:buFont typeface="Arial"/>
              <a:buChar char="•"/>
            </a:pPr>
            <a:r>
              <a:rPr lang="en-US" sz="2000" dirty="0"/>
              <a:t>A program consists of a set </a:t>
            </a:r>
            <a:r>
              <a:rPr lang="en-US" sz="2000" dirty="0" smtClean="0"/>
              <a:t>of instructions </a:t>
            </a:r>
            <a:r>
              <a:rPr lang="en-US" sz="2000" dirty="0"/>
              <a:t>stored in </a:t>
            </a:r>
            <a:r>
              <a:rPr lang="en-US" sz="2000" dirty="0" smtClean="0"/>
              <a:t>memory</a:t>
            </a:r>
          </a:p>
          <a:p>
            <a:pPr marL="285750" indent="-285750">
              <a:buFont typeface="Arial"/>
              <a:buChar char="•"/>
            </a:pPr>
            <a:r>
              <a:rPr lang="en-US" sz="2000" dirty="0" smtClean="0"/>
              <a:t>To execute a program, each instruction must be:</a:t>
            </a:r>
            <a:endParaRPr lang="en-US" sz="2000" dirty="0"/>
          </a:p>
          <a:p>
            <a:endParaRPr lang="en-US" sz="2000" dirty="0"/>
          </a:p>
        </p:txBody>
      </p:sp>
      <p:pic>
        <p:nvPicPr>
          <p:cNvPr id="7" name="Picture 6" descr="basic_instruction_cycle.png"/>
          <p:cNvPicPr>
            <a:picLocks noChangeAspect="1"/>
          </p:cNvPicPr>
          <p:nvPr/>
        </p:nvPicPr>
        <p:blipFill rotWithShape="1">
          <a:blip r:embed="rId3">
            <a:extLst>
              <a:ext uri="{28A0092B-C50C-407E-A947-70E740481C1C}">
                <a14:useLocalDpi xmlns:a14="http://schemas.microsoft.com/office/drawing/2010/main" val="0"/>
              </a:ext>
            </a:extLst>
          </a:blip>
          <a:srcRect t="-27681" b="27681"/>
          <a:stretch/>
        </p:blipFill>
        <p:spPr>
          <a:xfrm>
            <a:off x="509352" y="3744177"/>
            <a:ext cx="8503920" cy="3287171"/>
          </a:xfrm>
          <a:prstGeom prst="rect">
            <a:avLst/>
          </a:prstGeom>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rPr>
              <a:t>Fetch &amp; Execute</a:t>
            </a:r>
            <a:endParaRPr dirty="0"/>
          </a:p>
        </p:txBody>
      </p:sp>
      <p:pic>
        <p:nvPicPr>
          <p:cNvPr id="7" name="Picture 6" descr="basic_instruction_cycle.png"/>
          <p:cNvPicPr>
            <a:picLocks noChangeAspect="1"/>
          </p:cNvPicPr>
          <p:nvPr/>
        </p:nvPicPr>
        <p:blipFill rotWithShape="1">
          <a:blip r:embed="rId3">
            <a:extLst>
              <a:ext uri="{28A0092B-C50C-407E-A947-70E740481C1C}">
                <a14:useLocalDpi xmlns:a14="http://schemas.microsoft.com/office/drawing/2010/main" val="0"/>
              </a:ext>
            </a:extLst>
          </a:blip>
          <a:srcRect t="-27681" b="27681"/>
          <a:stretch/>
        </p:blipFill>
        <p:spPr>
          <a:xfrm>
            <a:off x="509352" y="3744177"/>
            <a:ext cx="8503920" cy="3287171"/>
          </a:xfrm>
          <a:prstGeom prst="rect">
            <a:avLst/>
          </a:prstGeom>
        </p:spPr>
      </p:pic>
      <p:sp>
        <p:nvSpPr>
          <p:cNvPr id="5" name="Rectangle 4"/>
          <p:cNvSpPr/>
          <p:nvPr/>
        </p:nvSpPr>
        <p:spPr>
          <a:xfrm>
            <a:off x="812385" y="1843372"/>
            <a:ext cx="7815704" cy="1938992"/>
          </a:xfrm>
          <a:prstGeom prst="rect">
            <a:avLst/>
          </a:prstGeom>
        </p:spPr>
        <p:txBody>
          <a:bodyPr wrap="square">
            <a:spAutoFit/>
          </a:bodyPr>
          <a:lstStyle/>
          <a:p>
            <a:pPr marL="285750" indent="-285750">
              <a:buFont typeface="Arial"/>
              <a:buChar char="•"/>
            </a:pPr>
            <a:r>
              <a:rPr lang="en-US" sz="2400" dirty="0"/>
              <a:t>The processor fetches the instruction from </a:t>
            </a:r>
            <a:r>
              <a:rPr lang="en-US" sz="2400" dirty="0" smtClean="0"/>
              <a:t>memory</a:t>
            </a:r>
            <a:endParaRPr lang="en-US" sz="2400" dirty="0"/>
          </a:p>
          <a:p>
            <a:pPr marL="285750" indent="-285750">
              <a:buFont typeface="Arial"/>
              <a:buChar char="•"/>
            </a:pPr>
            <a:r>
              <a:rPr lang="en-US" sz="2400" dirty="0"/>
              <a:t>Program counter (PC) holds address of the instruction to be fetched </a:t>
            </a:r>
            <a:r>
              <a:rPr lang="en-US" sz="2400" dirty="0" smtClean="0"/>
              <a:t>next</a:t>
            </a:r>
            <a:endParaRPr lang="en-US" sz="2400" dirty="0"/>
          </a:p>
          <a:p>
            <a:pPr marL="285750" indent="-285750">
              <a:buFont typeface="Arial"/>
              <a:buChar char="•"/>
            </a:pPr>
            <a:r>
              <a:rPr lang="en-US" sz="2400" dirty="0"/>
              <a:t>PC is incremented after each fetch</a:t>
            </a:r>
          </a:p>
        </p:txBody>
      </p:sp>
    </p:spTree>
    <p:extLst>
      <p:ext uri="{BB962C8B-B14F-4D97-AF65-F5344CB8AC3E}">
        <p14:creationId xmlns:p14="http://schemas.microsoft.com/office/powerpoint/2010/main" val="3314646560"/>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ustomShape 1"/>
          <p:cNvSpPr/>
          <p:nvPr/>
        </p:nvSpPr>
        <p:spPr>
          <a:xfrm>
            <a:off x="609480" y="2362320"/>
            <a:ext cx="3733560" cy="1980720"/>
          </a:xfrm>
          <a:prstGeom prst="wedgeEllipseCallout">
            <a:avLst>
              <a:gd name="adj1" fmla="val -20833"/>
              <a:gd name="adj2" fmla="val 62500"/>
            </a:avLst>
          </a:prstGeom>
          <a:solidFill>
            <a:schemeClr val="bg1"/>
          </a:solidFill>
          <a:ln>
            <a:solidFill>
              <a:srgbClr val="950000"/>
            </a:solidFill>
            <a:round/>
          </a:ln>
        </p:spPr>
        <p:style>
          <a:lnRef idx="1">
            <a:schemeClr val="accent1"/>
          </a:lnRef>
          <a:fillRef idx="3">
            <a:schemeClr val="accent1"/>
          </a:fillRef>
          <a:effectRef idx="2">
            <a:schemeClr val="accent1"/>
          </a:effectRef>
          <a:fontRef idx="minor"/>
        </p:style>
      </p:sp>
      <p:sp>
        <p:nvSpPr>
          <p:cNvPr id="308" name="TextShape 2"/>
          <p:cNvSpPr txBox="1"/>
          <p:nvPr/>
        </p:nvSpPr>
        <p:spPr>
          <a:xfrm>
            <a:off x="658800" y="456120"/>
            <a:ext cx="7824600" cy="991080"/>
          </a:xfrm>
          <a:prstGeom prst="rect">
            <a:avLst/>
          </a:prstGeom>
          <a:noFill/>
          <a:ln>
            <a:noFill/>
          </a:ln>
        </p:spPr>
        <p:txBody>
          <a:bodyPr tIns="0" bIns="0" anchor="b"/>
          <a:lstStyle/>
          <a:p>
            <a:pPr algn="r">
              <a:lnSpc>
                <a:spcPts val="1905"/>
              </a:lnSpc>
            </a:pPr>
            <a:r>
              <a:rPr lang="en-US" sz="5200" strike="noStrike" spc="-1" dirty="0">
                <a:solidFill>
                  <a:srgbClr val="730000"/>
                </a:solidFill>
                <a:uFill>
                  <a:solidFill>
                    <a:srgbClr val="FFFFFF"/>
                  </a:solidFill>
                </a:uFill>
              </a:rPr>
              <a:t>Instruction Register (IR)</a:t>
            </a:r>
            <a:endParaRPr dirty="0"/>
          </a:p>
        </p:txBody>
      </p:sp>
      <p:sp>
        <p:nvSpPr>
          <p:cNvPr id="309" name="TextShape 3"/>
          <p:cNvSpPr txBox="1"/>
          <p:nvPr/>
        </p:nvSpPr>
        <p:spPr>
          <a:xfrm>
            <a:off x="914400" y="2286000"/>
            <a:ext cx="3657240" cy="3839760"/>
          </a:xfrm>
          <a:prstGeom prst="rect">
            <a:avLst/>
          </a:prstGeom>
          <a:noFill/>
          <a:ln>
            <a:noFill/>
          </a:ln>
        </p:spPr>
        <p:txBody>
          <a:bodyPr/>
          <a:lstStyle/>
          <a:p>
            <a:pPr marL="282600" indent="-282240">
              <a:lnSpc>
                <a:spcPct val="100000"/>
              </a:lnSpc>
            </a:pPr>
            <a:r>
              <a:rPr lang="en-US" sz="1800" strike="noStrike" spc="-1" dirty="0">
                <a:solidFill>
                  <a:srgbClr val="262626"/>
                </a:solidFill>
                <a:uFill>
                  <a:solidFill>
                    <a:srgbClr val="FFFFFF"/>
                  </a:solidFill>
                </a:uFill>
                <a:latin typeface="Calisto MT"/>
              </a:rPr>
              <a:t>   </a:t>
            </a:r>
            <a:endParaRPr dirty="0"/>
          </a:p>
          <a:p>
            <a:pPr marL="282600" indent="-282240">
              <a:lnSpc>
                <a:spcPct val="100000"/>
              </a:lnSpc>
            </a:pPr>
            <a:r>
              <a:rPr lang="en-US" sz="1600" strike="noStrike" spc="-1" dirty="0">
                <a:solidFill>
                  <a:srgbClr val="262626"/>
                </a:solidFill>
                <a:uFill>
                  <a:solidFill>
                    <a:srgbClr val="FFFFFF"/>
                  </a:solidFill>
                </a:uFill>
                <a:latin typeface="Century Gothic"/>
                <a:cs typeface="Century Gothic"/>
              </a:rPr>
              <a:t>  </a:t>
            </a:r>
            <a:r>
              <a:rPr lang="en-US" sz="1600" strike="noStrike" spc="-1" dirty="0" smtClean="0">
                <a:solidFill>
                  <a:srgbClr val="262626"/>
                </a:solidFill>
                <a:uFill>
                  <a:solidFill>
                    <a:srgbClr val="FFFFFF"/>
                  </a:solidFill>
                </a:uFill>
                <a:latin typeface="Century Gothic"/>
                <a:cs typeface="Century Gothic"/>
              </a:rPr>
              <a:t/>
            </a:r>
            <a:br>
              <a:rPr lang="en-US" sz="1600" strike="noStrike" spc="-1" dirty="0" smtClean="0">
                <a:solidFill>
                  <a:srgbClr val="262626"/>
                </a:solidFill>
                <a:uFill>
                  <a:solidFill>
                    <a:srgbClr val="FFFFFF"/>
                  </a:solidFill>
                </a:uFill>
                <a:latin typeface="Century Gothic"/>
                <a:cs typeface="Century Gothic"/>
              </a:rPr>
            </a:br>
            <a:r>
              <a:rPr lang="en-US" sz="2000" strike="noStrike" spc="-1" dirty="0" smtClean="0">
                <a:solidFill>
                  <a:srgbClr val="262626"/>
                </a:solidFill>
                <a:uFill>
                  <a:solidFill>
                    <a:srgbClr val="FFFFFF"/>
                  </a:solidFill>
                </a:uFill>
                <a:latin typeface="Century Gothic"/>
                <a:cs typeface="Century Gothic"/>
              </a:rPr>
              <a:t>Fetched </a:t>
            </a:r>
            <a:r>
              <a:rPr lang="en-US" sz="2000" strike="noStrike" spc="-1" dirty="0">
                <a:solidFill>
                  <a:srgbClr val="262626"/>
                </a:solidFill>
                <a:uFill>
                  <a:solidFill>
                    <a:srgbClr val="FFFFFF"/>
                  </a:solidFill>
                </a:uFill>
                <a:latin typeface="Century Gothic"/>
                <a:cs typeface="Century Gothic"/>
              </a:rPr>
              <a:t>instruction is loaded into Instruction Register (IR)</a:t>
            </a:r>
            <a:endParaRPr sz="1600" dirty="0">
              <a:latin typeface="Century Gothic"/>
              <a:cs typeface="Century Gothic"/>
            </a:endParaRPr>
          </a:p>
        </p:txBody>
      </p:sp>
      <p:sp>
        <p:nvSpPr>
          <p:cNvPr id="310" name="TextShape 4"/>
          <p:cNvSpPr txBox="1"/>
          <p:nvPr/>
        </p:nvSpPr>
        <p:spPr>
          <a:xfrm>
            <a:off x="4572000" y="2590920"/>
            <a:ext cx="4266720" cy="4571640"/>
          </a:xfrm>
          <a:prstGeom prst="rect">
            <a:avLst/>
          </a:prstGeom>
          <a:noFill/>
          <a:ln>
            <a:noFill/>
          </a:ln>
        </p:spPr>
        <p:txBody>
          <a:bodyPr/>
          <a:lstStyle/>
          <a:p>
            <a:pPr marL="360">
              <a:lnSpc>
                <a:spcPct val="100000"/>
              </a:lnSpc>
              <a:buClr>
                <a:srgbClr val="990000"/>
              </a:buClr>
              <a:buSzPct val="75000"/>
            </a:pPr>
            <a:endParaRPr lang="en-US" sz="2400" spc="-1" dirty="0">
              <a:solidFill>
                <a:srgbClr val="262626"/>
              </a:solidFill>
              <a:uFill>
                <a:solidFill>
                  <a:srgbClr val="FFFFFF"/>
                </a:solidFill>
              </a:uFill>
            </a:endParaRPr>
          </a:p>
          <a:p>
            <a:pPr marL="343260" indent="-342900">
              <a:lnSpc>
                <a:spcPct val="100000"/>
              </a:lnSpc>
              <a:buClr>
                <a:srgbClr val="990000"/>
              </a:buClr>
              <a:buSzPct val="75000"/>
              <a:buFont typeface="Arial"/>
              <a:buChar char="•"/>
            </a:pPr>
            <a:r>
              <a:rPr lang="en-US" sz="2400" strike="noStrike" spc="-1" dirty="0" smtClean="0">
                <a:solidFill>
                  <a:srgbClr val="262626"/>
                </a:solidFill>
                <a:uFill>
                  <a:solidFill>
                    <a:srgbClr val="FFFFFF"/>
                  </a:solidFill>
                </a:uFill>
              </a:rPr>
              <a:t>Processor </a:t>
            </a:r>
            <a:r>
              <a:rPr lang="en-US" sz="2400" strike="noStrike" spc="-1" dirty="0">
                <a:solidFill>
                  <a:srgbClr val="262626"/>
                </a:solidFill>
                <a:uFill>
                  <a:solidFill>
                    <a:srgbClr val="FFFFFF"/>
                  </a:solidFill>
                </a:uFill>
              </a:rPr>
              <a:t>interprets the instruction and performs required action:</a:t>
            </a:r>
            <a:endParaRPr sz="1600" dirty="0"/>
          </a:p>
          <a:p>
            <a:pPr marL="1427580" lvl="3" indent="-3429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Processor-memory</a:t>
            </a:r>
            <a:endParaRPr sz="1600" dirty="0"/>
          </a:p>
          <a:p>
            <a:pPr marL="1427580" lvl="3" indent="-3429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Processor-I/O</a:t>
            </a:r>
            <a:endParaRPr sz="1600" dirty="0"/>
          </a:p>
          <a:p>
            <a:pPr marL="1427580" lvl="3" indent="-3429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Data processing</a:t>
            </a:r>
            <a:endParaRPr sz="1600" dirty="0"/>
          </a:p>
          <a:p>
            <a:pPr marL="1427580" lvl="3" indent="-3429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Control</a:t>
            </a:r>
            <a:endParaRPr sz="1600" dirty="0"/>
          </a:p>
        </p:txBody>
      </p:sp>
      <p:pic>
        <p:nvPicPr>
          <p:cNvPr id="311" name="Picture 5"/>
          <p:cNvPicPr/>
          <p:nvPr/>
        </p:nvPicPr>
        <p:blipFill>
          <a:blip r:embed="rId3"/>
          <a:stretch/>
        </p:blipFill>
        <p:spPr>
          <a:xfrm>
            <a:off x="391825" y="4572000"/>
            <a:ext cx="1947960" cy="2057040"/>
          </a:xfrm>
          <a:prstGeom prst="rect">
            <a:avLst/>
          </a:prstGeom>
          <a:ln>
            <a:noFill/>
          </a:ln>
        </p:spPr>
      </p:pic>
      <p:sp>
        <p:nvSpPr>
          <p:cNvPr id="312" name="CustomShape 5"/>
          <p:cNvSpPr/>
          <p:nvPr/>
        </p:nvSpPr>
        <p:spPr>
          <a:xfrm>
            <a:off x="4038480" y="4114800"/>
            <a:ext cx="898920" cy="822600"/>
          </a:xfrm>
          <a:prstGeom prst="rightArrow">
            <a:avLst>
              <a:gd name="adj1" fmla="val 50000"/>
              <a:gd name="adj2" fmla="val 50000"/>
            </a:avLst>
          </a:prstGeom>
          <a:ln>
            <a:solidFill>
              <a:srgbClr val="950000"/>
            </a:solidFill>
            <a:round/>
          </a:ln>
        </p:spPr>
        <p:style>
          <a:lnRef idx="1">
            <a:schemeClr val="accent1"/>
          </a:lnRef>
          <a:fillRef idx="3">
            <a:schemeClr val="accent1"/>
          </a:fillRef>
          <a:effectRef idx="2">
            <a:schemeClr val="accent1"/>
          </a:effectRef>
          <a:fontRef idx="minor"/>
        </p:style>
      </p:sp>
      <p:sp>
        <p:nvSpPr>
          <p:cNvPr id="313" name="CustomShape 6"/>
          <p:cNvSpPr/>
          <p:nvPr/>
        </p:nvSpPr>
        <p:spPr>
          <a:xfrm>
            <a:off x="3489840" y="5621040"/>
            <a:ext cx="184320" cy="369000"/>
          </a:xfrm>
          <a:prstGeom prst="rect">
            <a:avLst/>
          </a:prstGeom>
          <a:noFill/>
          <a:ln>
            <a:noFill/>
          </a:ln>
        </p:spPr>
        <p:style>
          <a:lnRef idx="0">
            <a:scrgbClr r="0" g="0" b="0"/>
          </a:lnRef>
          <a:fillRef idx="0">
            <a:scrgbClr r="0" g="0" b="0"/>
          </a:fillRef>
          <a:effectRef idx="0">
            <a:scrgbClr r="0" g="0" b="0"/>
          </a:effectRef>
          <a:fontRef idx="minor"/>
        </p:style>
      </p:sp>
      <p:pic>
        <p:nvPicPr>
          <p:cNvPr id="314" name="Picture 29"/>
          <p:cNvPicPr/>
          <p:nvPr/>
        </p:nvPicPr>
        <p:blipFill>
          <a:blip r:embed="rId4"/>
          <a:stretch/>
        </p:blipFill>
        <p:spPr>
          <a:xfrm>
            <a:off x="2307779" y="6019920"/>
            <a:ext cx="533160" cy="53316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extShape 2"/>
          <p:cNvSpPr txBox="1"/>
          <p:nvPr/>
        </p:nvSpPr>
        <p:spPr>
          <a:xfrm>
            <a:off x="658800" y="456120"/>
            <a:ext cx="7824600" cy="991080"/>
          </a:xfrm>
          <a:prstGeom prst="rect">
            <a:avLst/>
          </a:prstGeom>
          <a:noFill/>
          <a:ln>
            <a:noFill/>
          </a:ln>
        </p:spPr>
        <p:txBody>
          <a:bodyPr tIns="0" bIns="0" anchor="b"/>
          <a:lstStyle/>
          <a:p>
            <a:pPr algn="r">
              <a:lnSpc>
                <a:spcPts val="1905"/>
              </a:lnSpc>
            </a:pPr>
            <a:r>
              <a:rPr lang="en-US" sz="5200" strike="noStrike" spc="-1" dirty="0">
                <a:solidFill>
                  <a:srgbClr val="730000"/>
                </a:solidFill>
                <a:uFill>
                  <a:solidFill>
                    <a:srgbClr val="FFFFFF"/>
                  </a:solidFill>
                </a:uFill>
              </a:rPr>
              <a:t>Instruction Register (IR)</a:t>
            </a:r>
            <a:endParaRPr dirty="0"/>
          </a:p>
        </p:txBody>
      </p:sp>
      <p:sp>
        <p:nvSpPr>
          <p:cNvPr id="310" name="TextShape 4"/>
          <p:cNvSpPr txBox="1"/>
          <p:nvPr/>
        </p:nvSpPr>
        <p:spPr>
          <a:xfrm>
            <a:off x="472723" y="1871852"/>
            <a:ext cx="8279431" cy="4571640"/>
          </a:xfrm>
          <a:prstGeom prst="rect">
            <a:avLst/>
          </a:prstGeom>
          <a:noFill/>
          <a:ln>
            <a:noFill/>
          </a:ln>
        </p:spPr>
        <p:txBody>
          <a:bodyPr/>
          <a:lstStyle/>
          <a:p>
            <a:pPr marL="285750" indent="-285750">
              <a:buFont typeface="Arial"/>
              <a:buChar char="•"/>
            </a:pPr>
            <a:r>
              <a:rPr lang="en-US" sz="2000" b="1" strike="noStrike" spc="-1" dirty="0" smtClean="0">
                <a:solidFill>
                  <a:srgbClr val="000000"/>
                </a:solidFill>
                <a:uFill>
                  <a:solidFill>
                    <a:srgbClr val="FFFFFF"/>
                  </a:solidFill>
                </a:uFill>
                <a:latin typeface="+mn-lt"/>
                <a:ea typeface="+mn-ea"/>
              </a:rPr>
              <a:t>Processor-memory: </a:t>
            </a:r>
            <a:r>
              <a:rPr lang="en-US" sz="2000" strike="noStrike" spc="-1" dirty="0" smtClean="0">
                <a:solidFill>
                  <a:srgbClr val="000000"/>
                </a:solidFill>
                <a:uFill>
                  <a:solidFill>
                    <a:srgbClr val="FFFFFF"/>
                  </a:solidFill>
                </a:uFill>
                <a:latin typeface="+mn-lt"/>
                <a:ea typeface="+mn-ea"/>
              </a:rPr>
              <a:t>Data may be transferred from processor to memory or from memory to processor.</a:t>
            </a:r>
            <a:br>
              <a:rPr lang="en-US" sz="2000" strike="noStrike" spc="-1" dirty="0" smtClean="0">
                <a:solidFill>
                  <a:srgbClr val="000000"/>
                </a:solidFill>
                <a:uFill>
                  <a:solidFill>
                    <a:srgbClr val="FFFFFF"/>
                  </a:solidFill>
                </a:uFill>
                <a:latin typeface="+mn-lt"/>
                <a:ea typeface="+mn-ea"/>
              </a:rPr>
            </a:br>
            <a:endParaRPr lang="en-US" sz="3200" dirty="0" smtClean="0"/>
          </a:p>
          <a:p>
            <a:pPr marL="285750" indent="-285750">
              <a:buFont typeface="Arial"/>
              <a:buChar char="•"/>
            </a:pPr>
            <a:r>
              <a:rPr lang="en-US" sz="2000" b="1" strike="noStrike" spc="-1" dirty="0" smtClean="0">
                <a:solidFill>
                  <a:srgbClr val="000000"/>
                </a:solidFill>
                <a:uFill>
                  <a:solidFill>
                    <a:srgbClr val="FFFFFF"/>
                  </a:solidFill>
                </a:uFill>
                <a:latin typeface="+mn-lt"/>
                <a:ea typeface="+mn-ea"/>
              </a:rPr>
              <a:t>Processor-I/O: </a:t>
            </a:r>
            <a:r>
              <a:rPr lang="en-US" sz="2000" strike="noStrike" spc="-1" dirty="0" smtClean="0">
                <a:solidFill>
                  <a:srgbClr val="000000"/>
                </a:solidFill>
                <a:uFill>
                  <a:solidFill>
                    <a:srgbClr val="FFFFFF"/>
                  </a:solidFill>
                </a:uFill>
                <a:latin typeface="+mn-lt"/>
                <a:ea typeface="+mn-ea"/>
              </a:rPr>
              <a:t>Data may be transferred to or from a peripheral device by transferring between the processor and an I/O module.</a:t>
            </a:r>
            <a:br>
              <a:rPr lang="en-US" sz="2000" strike="noStrike" spc="-1" dirty="0" smtClean="0">
                <a:solidFill>
                  <a:srgbClr val="000000"/>
                </a:solidFill>
                <a:uFill>
                  <a:solidFill>
                    <a:srgbClr val="FFFFFF"/>
                  </a:solidFill>
                </a:uFill>
                <a:latin typeface="+mn-lt"/>
                <a:ea typeface="+mn-ea"/>
              </a:rPr>
            </a:br>
            <a:endParaRPr lang="en-US" sz="3200" dirty="0" smtClean="0"/>
          </a:p>
          <a:p>
            <a:pPr marL="285750" indent="-285750">
              <a:buFont typeface="Arial"/>
              <a:buChar char="•"/>
            </a:pPr>
            <a:r>
              <a:rPr lang="en-US" sz="2000" b="1" strike="noStrike" spc="-1" dirty="0" smtClean="0">
                <a:solidFill>
                  <a:srgbClr val="000000"/>
                </a:solidFill>
                <a:uFill>
                  <a:solidFill>
                    <a:srgbClr val="FFFFFF"/>
                  </a:solidFill>
                </a:uFill>
                <a:latin typeface="+mn-lt"/>
                <a:ea typeface="+mn-ea"/>
              </a:rPr>
              <a:t>Data processing: </a:t>
            </a:r>
            <a:r>
              <a:rPr lang="en-US" sz="2000" strike="noStrike" spc="-1" dirty="0" smtClean="0">
                <a:solidFill>
                  <a:srgbClr val="000000"/>
                </a:solidFill>
                <a:uFill>
                  <a:solidFill>
                    <a:srgbClr val="FFFFFF"/>
                  </a:solidFill>
                </a:uFill>
                <a:latin typeface="+mn-lt"/>
                <a:ea typeface="+mn-ea"/>
              </a:rPr>
              <a:t>The processor may perform some arithmetic or logic operation on data.</a:t>
            </a:r>
            <a:br>
              <a:rPr lang="en-US" sz="2000" strike="noStrike" spc="-1" dirty="0" smtClean="0">
                <a:solidFill>
                  <a:srgbClr val="000000"/>
                </a:solidFill>
                <a:uFill>
                  <a:solidFill>
                    <a:srgbClr val="FFFFFF"/>
                  </a:solidFill>
                </a:uFill>
                <a:latin typeface="+mn-lt"/>
                <a:ea typeface="+mn-ea"/>
              </a:rPr>
            </a:br>
            <a:endParaRPr lang="en-US" sz="3200" dirty="0" smtClean="0"/>
          </a:p>
          <a:p>
            <a:pPr marL="285750" indent="-285750">
              <a:buFont typeface="Arial"/>
              <a:buChar char="•"/>
            </a:pPr>
            <a:r>
              <a:rPr lang="en-US" sz="2000" strike="noStrike" spc="-1" dirty="0" smtClean="0">
                <a:solidFill>
                  <a:srgbClr val="000000"/>
                </a:solidFill>
                <a:uFill>
                  <a:solidFill>
                    <a:srgbClr val="FFFFFF"/>
                  </a:solidFill>
                </a:uFill>
                <a:latin typeface="+mn-lt"/>
                <a:ea typeface="+mn-ea"/>
              </a:rPr>
              <a:t> </a:t>
            </a:r>
            <a:r>
              <a:rPr lang="en-US" sz="2000" b="1" strike="noStrike" spc="-1" dirty="0" smtClean="0">
                <a:solidFill>
                  <a:srgbClr val="000000"/>
                </a:solidFill>
                <a:uFill>
                  <a:solidFill>
                    <a:srgbClr val="FFFFFF"/>
                  </a:solidFill>
                </a:uFill>
                <a:latin typeface="+mn-lt"/>
                <a:ea typeface="+mn-ea"/>
              </a:rPr>
              <a:t>Control: </a:t>
            </a:r>
            <a:r>
              <a:rPr lang="en-US" sz="2000" strike="noStrike" spc="-1" dirty="0" smtClean="0">
                <a:solidFill>
                  <a:srgbClr val="000000"/>
                </a:solidFill>
                <a:uFill>
                  <a:solidFill>
                    <a:srgbClr val="FFFFFF"/>
                  </a:solidFill>
                </a:uFill>
                <a:latin typeface="+mn-lt"/>
                <a:ea typeface="+mn-ea"/>
              </a:rPr>
              <a:t>An instruction may specify that the sequence of execution be altered. </a:t>
            </a:r>
            <a:endParaRPr lang="en-US" sz="3200" dirty="0"/>
          </a:p>
        </p:txBody>
      </p:sp>
      <p:sp>
        <p:nvSpPr>
          <p:cNvPr id="313" name="CustomShape 6"/>
          <p:cNvSpPr/>
          <p:nvPr/>
        </p:nvSpPr>
        <p:spPr>
          <a:xfrm>
            <a:off x="3489840" y="5621040"/>
            <a:ext cx="184320" cy="369000"/>
          </a:xfrm>
          <a:prstGeom prst="rect">
            <a:avLst/>
          </a:prstGeom>
          <a:noFill/>
          <a:ln>
            <a:noFill/>
          </a:ln>
        </p:spPr>
        <p:style>
          <a:lnRef idx="0">
            <a:scrgbClr r="0" g="0" b="0"/>
          </a:lnRef>
          <a:fillRef idx="0">
            <a:scrgbClr r="0" g="0" b="0"/>
          </a:fillRef>
          <a:effectRef idx="0">
            <a:scrgbClr r="0" g="0" b="0"/>
          </a:effectRef>
          <a:fontRef idx="minor"/>
        </p:style>
      </p:sp>
    </p:spTree>
    <p:extLst>
      <p:ext uri="{BB962C8B-B14F-4D97-AF65-F5344CB8AC3E}">
        <p14:creationId xmlns:p14="http://schemas.microsoft.com/office/powerpoint/2010/main" val="394427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a:solidFill>
                  <a:srgbClr val="730000"/>
                </a:solidFill>
                <a:uFill>
                  <a:solidFill>
                    <a:srgbClr val="FFFFFF"/>
                  </a:solidFill>
                </a:uFill>
                <a:latin typeface="Century Gothic"/>
                <a:cs typeface="Century Gothic"/>
              </a:rPr>
              <a:t>Operating System</a:t>
            </a:r>
            <a:endParaRPr dirty="0">
              <a:latin typeface="Century Gothic"/>
              <a:cs typeface="Century Gothic"/>
            </a:endParaRPr>
          </a:p>
        </p:txBody>
      </p:sp>
      <p:sp>
        <p:nvSpPr>
          <p:cNvPr id="276" name="TextShape 2"/>
          <p:cNvSpPr txBox="1"/>
          <p:nvPr/>
        </p:nvSpPr>
        <p:spPr>
          <a:xfrm>
            <a:off x="380880" y="1728226"/>
            <a:ext cx="8457840" cy="4824494"/>
          </a:xfrm>
          <a:prstGeom prst="rect">
            <a:avLst/>
          </a:prstGeom>
          <a:noFill/>
          <a:ln>
            <a:noFill/>
          </a:ln>
        </p:spPr>
        <p:txBody>
          <a:bodyPr/>
          <a:lstStyle/>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cs typeface="Arial"/>
              </a:rPr>
              <a:t>Exploits the hardware resources of one or more </a:t>
            </a:r>
            <a:r>
              <a:rPr lang="en-US" sz="2800" strike="noStrike" spc="-1" dirty="0" smtClean="0">
                <a:solidFill>
                  <a:srgbClr val="262626"/>
                </a:solidFill>
                <a:uFill>
                  <a:solidFill>
                    <a:srgbClr val="FFFFFF"/>
                  </a:solidFill>
                </a:uFill>
                <a:cs typeface="Arial"/>
              </a:rPr>
              <a:t>processors</a:t>
            </a:r>
            <a:br>
              <a:rPr lang="en-US" sz="2800" strike="noStrike" spc="-1" dirty="0" smtClean="0">
                <a:solidFill>
                  <a:srgbClr val="262626"/>
                </a:solidFill>
                <a:uFill>
                  <a:solidFill>
                    <a:srgbClr val="FFFFFF"/>
                  </a:solidFill>
                </a:uFill>
                <a:cs typeface="Arial"/>
              </a:rPr>
            </a:br>
            <a:endParaRPr sz="1600" dirty="0">
              <a:cs typeface="Arial"/>
            </a:endParaRPr>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cs typeface="Arial"/>
              </a:rPr>
              <a:t>Provides a set of services to system </a:t>
            </a:r>
            <a:r>
              <a:rPr lang="en-US" sz="2800" strike="noStrike" spc="-1" dirty="0" smtClean="0">
                <a:solidFill>
                  <a:srgbClr val="262626"/>
                </a:solidFill>
                <a:uFill>
                  <a:solidFill>
                    <a:srgbClr val="FFFFFF"/>
                  </a:solidFill>
                </a:uFill>
                <a:cs typeface="Arial"/>
              </a:rPr>
              <a:t>users</a:t>
            </a:r>
            <a:br>
              <a:rPr lang="en-US" sz="2800" strike="noStrike" spc="-1" dirty="0" smtClean="0">
                <a:solidFill>
                  <a:srgbClr val="262626"/>
                </a:solidFill>
                <a:uFill>
                  <a:solidFill>
                    <a:srgbClr val="FFFFFF"/>
                  </a:solidFill>
                </a:uFill>
                <a:cs typeface="Arial"/>
              </a:rPr>
            </a:br>
            <a:endParaRPr sz="1600" dirty="0">
              <a:cs typeface="Arial"/>
            </a:endParaRPr>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cs typeface="Arial"/>
              </a:rPr>
              <a:t>Manages secondary memory and I/O devices</a:t>
            </a:r>
            <a:endParaRPr sz="1600" dirty="0">
              <a:cs typeface="Arial"/>
            </a:endParaRPr>
          </a:p>
          <a:p>
            <a:pPr>
              <a:lnSpc>
                <a:spcPct val="100000"/>
              </a:lnSpc>
            </a:pPr>
            <a:endParaRPr dirty="0"/>
          </a:p>
        </p:txBody>
      </p:sp>
      <p:pic>
        <p:nvPicPr>
          <p:cNvPr id="277" name="Picture 276"/>
          <p:cNvPicPr/>
          <p:nvPr/>
        </p:nvPicPr>
        <p:blipFill>
          <a:blip r:embed="rId3"/>
          <a:stretch/>
        </p:blipFill>
        <p:spPr>
          <a:xfrm>
            <a:off x="3645360" y="4389120"/>
            <a:ext cx="1383840" cy="204660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ypothetical_mach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706" y="137303"/>
            <a:ext cx="7047137" cy="6354556"/>
          </a:xfrm>
          <a:prstGeom prst="rect">
            <a:avLst/>
          </a:prstGeom>
        </p:spPr>
      </p:pic>
    </p:spTree>
  </p:cSld>
  <p:clrMapOvr>
    <a:masterClrMapping/>
  </p:clrMapOvr>
  <p:transition xmlns:p14="http://schemas.microsoft.com/office/powerpoint/2010/main" spd="slow">
    <p:circl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rogram_execu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672" y="228837"/>
            <a:ext cx="4703169" cy="6335289"/>
          </a:xfrm>
          <a:prstGeom prst="rect">
            <a:avLst/>
          </a:prstGeom>
        </p:spPr>
      </p:pic>
    </p:spTree>
  </p:cSld>
  <p:clrMapOvr>
    <a:masterClrMapping/>
  </p:clrMapOvr>
  <p:transition xmlns:p14="http://schemas.microsoft.com/office/powerpoint/2010/mai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658800" y="400466"/>
            <a:ext cx="7824600" cy="851965"/>
          </a:xfrm>
          <a:prstGeom prst="rect">
            <a:avLst/>
          </a:prstGeom>
          <a:noFill/>
          <a:ln>
            <a:noFill/>
          </a:ln>
        </p:spPr>
        <p:txBody>
          <a:bodyPr tIns="0" bIns="0" anchor="b"/>
          <a:lstStyle/>
          <a:p>
            <a:pPr algn="ctr">
              <a:lnSpc>
                <a:spcPts val="1905"/>
              </a:lnSpc>
            </a:pPr>
            <a:r>
              <a:rPr lang="en-US" sz="5200" strike="noStrike" spc="-1">
                <a:solidFill>
                  <a:srgbClr val="730000"/>
                </a:solidFill>
                <a:uFill>
                  <a:solidFill>
                    <a:srgbClr val="FFFFFF"/>
                  </a:solidFill>
                </a:uFill>
              </a:rPr>
              <a:t>Interrupts</a:t>
            </a:r>
            <a:endParaRPr/>
          </a:p>
        </p:txBody>
      </p:sp>
      <p:sp>
        <p:nvSpPr>
          <p:cNvPr id="318" name="TextShape 2"/>
          <p:cNvSpPr txBox="1"/>
          <p:nvPr/>
        </p:nvSpPr>
        <p:spPr>
          <a:xfrm>
            <a:off x="304920" y="2362320"/>
            <a:ext cx="8534160" cy="4190760"/>
          </a:xfrm>
          <a:prstGeom prst="rect">
            <a:avLst/>
          </a:prstGeom>
          <a:noFill/>
          <a:ln>
            <a:noFill/>
          </a:ln>
        </p:spPr>
        <p:txBody>
          <a:bodyPr/>
          <a:lstStyle/>
          <a:p>
            <a:pPr marL="457560" indent="-457200">
              <a:lnSpc>
                <a:spcPct val="100000"/>
              </a:lnSpc>
              <a:buClr>
                <a:srgbClr val="990000"/>
              </a:buClr>
              <a:buSzPct val="75000"/>
              <a:buFont typeface="Arial"/>
              <a:buChar char="•"/>
            </a:pPr>
            <a:r>
              <a:rPr lang="en-US" sz="3200" strike="noStrike" spc="-1" dirty="0">
                <a:solidFill>
                  <a:srgbClr val="262626"/>
                </a:solidFill>
                <a:uFill>
                  <a:solidFill>
                    <a:srgbClr val="FFFFFF"/>
                  </a:solidFill>
                </a:uFill>
              </a:rPr>
              <a:t>Interrupt the normal sequencing of the processor</a:t>
            </a:r>
            <a:endParaRPr dirty="0"/>
          </a:p>
          <a:p>
            <a:pPr marL="457560" indent="-457200">
              <a:lnSpc>
                <a:spcPct val="100000"/>
              </a:lnSpc>
              <a:buClr>
                <a:srgbClr val="990000"/>
              </a:buClr>
              <a:buSzPct val="75000"/>
              <a:buFont typeface="Arial"/>
              <a:buChar char="•"/>
            </a:pPr>
            <a:r>
              <a:rPr lang="en-US" sz="3200" strike="noStrike" spc="-1" dirty="0">
                <a:solidFill>
                  <a:srgbClr val="262626"/>
                </a:solidFill>
                <a:uFill>
                  <a:solidFill>
                    <a:srgbClr val="FFFFFF"/>
                  </a:solidFill>
                </a:uFill>
              </a:rPr>
              <a:t>Provided to improve processor utilization</a:t>
            </a:r>
            <a:endParaRPr dirty="0"/>
          </a:p>
          <a:p>
            <a:pPr marL="921060" lvl="2" indent="-342900">
              <a:lnSpc>
                <a:spcPct val="100000"/>
              </a:lnSpc>
              <a:buClr>
                <a:srgbClr val="990000"/>
              </a:buClr>
              <a:buSzPct val="75000"/>
              <a:buFont typeface="Arial"/>
              <a:buChar char="•"/>
            </a:pPr>
            <a:r>
              <a:rPr lang="en-US" sz="2400" strike="noStrike" spc="-1" dirty="0">
                <a:solidFill>
                  <a:srgbClr val="262626"/>
                </a:solidFill>
                <a:uFill>
                  <a:solidFill>
                    <a:srgbClr val="FFFFFF"/>
                  </a:solidFill>
                </a:uFill>
              </a:rPr>
              <a:t>most I/O devices are slower than the processor</a:t>
            </a:r>
            <a:endParaRPr dirty="0"/>
          </a:p>
          <a:p>
            <a:pPr marL="921060" lvl="2" indent="-342900">
              <a:lnSpc>
                <a:spcPct val="100000"/>
              </a:lnSpc>
              <a:buClr>
                <a:srgbClr val="990000"/>
              </a:buClr>
              <a:buSzPct val="75000"/>
              <a:buFont typeface="Arial"/>
              <a:buChar char="•"/>
            </a:pPr>
            <a:r>
              <a:rPr lang="en-US" sz="2400" strike="noStrike" spc="-1" dirty="0">
                <a:solidFill>
                  <a:srgbClr val="262626"/>
                </a:solidFill>
                <a:uFill>
                  <a:solidFill>
                    <a:srgbClr val="FFFFFF"/>
                  </a:solidFill>
                </a:uFill>
              </a:rPr>
              <a:t>processor must pause to wait for device</a:t>
            </a:r>
            <a:endParaRPr dirty="0"/>
          </a:p>
          <a:p>
            <a:pPr marL="921060" lvl="2" indent="-342900">
              <a:lnSpc>
                <a:spcPct val="100000"/>
              </a:lnSpc>
              <a:buClr>
                <a:srgbClr val="990000"/>
              </a:buClr>
              <a:buSzPct val="75000"/>
              <a:buFont typeface="Arial"/>
              <a:buChar char="•"/>
            </a:pPr>
            <a:r>
              <a:rPr lang="en-US" sz="2400" strike="noStrike" spc="-1" dirty="0">
                <a:solidFill>
                  <a:srgbClr val="262626"/>
                </a:solidFill>
                <a:uFill>
                  <a:solidFill>
                    <a:srgbClr val="FFFFFF"/>
                  </a:solidFill>
                </a:uFill>
              </a:rPr>
              <a:t>wasteful use of the processor</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TextShape 1"/>
          <p:cNvSpPr txBox="1"/>
          <p:nvPr/>
        </p:nvSpPr>
        <p:spPr>
          <a:xfrm>
            <a:off x="658800" y="400466"/>
            <a:ext cx="7824600" cy="851965"/>
          </a:xfrm>
          <a:prstGeom prst="rect">
            <a:avLst/>
          </a:prstGeom>
          <a:noFill/>
          <a:ln>
            <a:noFill/>
          </a:ln>
        </p:spPr>
        <p:txBody>
          <a:bodyPr tIns="0" bIns="0" anchor="b"/>
          <a:lstStyle/>
          <a:p>
            <a:pPr algn="ctr">
              <a:lnSpc>
                <a:spcPts val="1905"/>
              </a:lnSpc>
            </a:pPr>
            <a:r>
              <a:rPr lang="en-US" sz="5200" strike="noStrike" spc="-1">
                <a:solidFill>
                  <a:srgbClr val="730000"/>
                </a:solidFill>
                <a:uFill>
                  <a:solidFill>
                    <a:srgbClr val="FFFFFF"/>
                  </a:solidFill>
                </a:uFill>
              </a:rPr>
              <a:t>Interrupts</a:t>
            </a:r>
            <a:endParaRPr/>
          </a:p>
        </p:txBody>
      </p:sp>
      <p:graphicFrame>
        <p:nvGraphicFramePr>
          <p:cNvPr id="4" name="Table 3"/>
          <p:cNvGraphicFramePr>
            <a:graphicFrameLocks noGrp="1"/>
          </p:cNvGraphicFramePr>
          <p:nvPr>
            <p:extLst>
              <p:ext uri="{D42A27DB-BD31-4B8C-83A1-F6EECF244321}">
                <p14:modId xmlns:p14="http://schemas.microsoft.com/office/powerpoint/2010/main" val="2601814939"/>
              </p:ext>
            </p:extLst>
          </p:nvPr>
        </p:nvGraphicFramePr>
        <p:xfrm>
          <a:off x="228814" y="2232261"/>
          <a:ext cx="8683510" cy="4302759"/>
        </p:xfrm>
        <a:graphic>
          <a:graphicData uri="http://schemas.openxmlformats.org/drawingml/2006/table">
            <a:tbl>
              <a:tblPr firstRow="1" bandRow="1">
                <a:tableStyleId>{B301B821-A1FF-4177-AEE7-76D212191A09}</a:tableStyleId>
              </a:tblPr>
              <a:tblGrid>
                <a:gridCol w="2127975"/>
                <a:gridCol w="6555535"/>
              </a:tblGrid>
              <a:tr h="370840">
                <a:tc>
                  <a:txBody>
                    <a:bodyPr/>
                    <a:lstStyle/>
                    <a:p>
                      <a:r>
                        <a:rPr lang="en-US" dirty="0" smtClean="0"/>
                        <a:t>Class</a:t>
                      </a:r>
                      <a:endParaRPr lang="en-US" dirty="0"/>
                    </a:p>
                  </a:txBody>
                  <a:tcPr/>
                </a:tc>
                <a:tc>
                  <a:txBody>
                    <a:bodyPr/>
                    <a:lstStyle/>
                    <a:p>
                      <a:r>
                        <a:rPr lang="en-US" dirty="0" smtClean="0"/>
                        <a:t>Description</a:t>
                      </a:r>
                      <a:endParaRPr lang="en-US" dirty="0"/>
                    </a:p>
                  </a:txBody>
                  <a:tcPr/>
                </a:tc>
              </a:tr>
              <a:tr h="370840">
                <a:tc>
                  <a:txBody>
                    <a:bodyPr/>
                    <a:lstStyle/>
                    <a:p>
                      <a:r>
                        <a:rPr lang="en-US" sz="1800" b="1" strike="noStrike" spc="-1" dirty="0" smtClean="0">
                          <a:solidFill>
                            <a:srgbClr val="000000"/>
                          </a:solidFill>
                          <a:uFill>
                            <a:solidFill>
                              <a:srgbClr val="FFFFFF"/>
                            </a:solidFill>
                          </a:uFill>
                        </a:rPr>
                        <a:t>Program</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strike="noStrike" spc="-1" dirty="0" smtClean="0">
                          <a:solidFill>
                            <a:srgbClr val="000000"/>
                          </a:solidFill>
                          <a:uFill>
                            <a:solidFill>
                              <a:srgbClr val="FFFFFF"/>
                            </a:solidFill>
                          </a:uFill>
                        </a:rPr>
                        <a:t>Generated by some condition that occurs as a result of an instruction execution, such as arithmetic overflow, division by zero, attempt to execute an illegal machine instruction,</a:t>
                      </a:r>
                      <a:r>
                        <a:rPr lang="en-US" sz="1800" strike="noStrike" spc="-1" baseline="0" dirty="0" smtClean="0">
                          <a:solidFill>
                            <a:srgbClr val="000000"/>
                          </a:solidFill>
                          <a:uFill>
                            <a:solidFill>
                              <a:srgbClr val="FFFFFF"/>
                            </a:solidFill>
                          </a:uFill>
                        </a:rPr>
                        <a:t> </a:t>
                      </a:r>
                      <a:r>
                        <a:rPr lang="en-US" sz="1800" strike="noStrike" spc="-1" dirty="0" smtClean="0">
                          <a:solidFill>
                            <a:srgbClr val="000000"/>
                          </a:solidFill>
                          <a:uFill>
                            <a:solidFill>
                              <a:srgbClr val="FFFFFF"/>
                            </a:solidFill>
                          </a:uFill>
                        </a:rPr>
                        <a:t>and reference outside a user's allowed memory space.</a:t>
                      </a:r>
                      <a:endParaRPr lang="en-US" dirty="0" smtClean="0"/>
                    </a:p>
                  </a:txBody>
                  <a:tcPr/>
                </a:tc>
              </a:tr>
              <a:tr h="370840">
                <a:tc>
                  <a:txBody>
                    <a:bodyPr/>
                    <a:lstStyle/>
                    <a:p>
                      <a:r>
                        <a:rPr lang="en-US" b="1" dirty="0" smtClean="0"/>
                        <a:t>Timer</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strike="noStrike" spc="-1" dirty="0" smtClean="0">
                          <a:solidFill>
                            <a:srgbClr val="000000"/>
                          </a:solidFill>
                          <a:uFill>
                            <a:solidFill>
                              <a:srgbClr val="FFFFFF"/>
                            </a:solidFill>
                          </a:uFill>
                        </a:rPr>
                        <a:t>Generated by a timer within the processor. This allows the operating system to perform certain functions on a regular 	basis.</a:t>
                      </a:r>
                      <a:endParaRPr lang="en-US" dirty="0" smtClean="0"/>
                    </a:p>
                  </a:txBody>
                  <a:tcPr/>
                </a:tc>
              </a:tr>
              <a:tr h="370840">
                <a:tc>
                  <a:txBody>
                    <a:bodyPr/>
                    <a:lstStyle/>
                    <a:p>
                      <a:r>
                        <a:rPr lang="en-US" b="1" dirty="0" smtClean="0"/>
                        <a:t>I/O</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strike="noStrike" spc="-1" dirty="0" smtClean="0">
                          <a:solidFill>
                            <a:srgbClr val="000000"/>
                          </a:solidFill>
                          <a:uFill>
                            <a:solidFill>
                              <a:srgbClr val="FFFFFF"/>
                            </a:solidFill>
                          </a:uFill>
                        </a:rPr>
                        <a:t>Generated by an I/O controller, to signal normal completion of an operation or to signal a variety of error conditions.</a:t>
                      </a:r>
                      <a:endParaRPr lang="en-US" dirty="0" smtClean="0"/>
                    </a:p>
                  </a:txBody>
                  <a:tcPr/>
                </a:tc>
              </a:tr>
              <a:tr h="370840">
                <a:tc>
                  <a:txBody>
                    <a:bodyPr/>
                    <a:lstStyle/>
                    <a:p>
                      <a:r>
                        <a:rPr lang="en-US" b="1" dirty="0" smtClean="0"/>
                        <a:t>Hardware Failure</a:t>
                      </a:r>
                      <a:endParaRPr lang="en-US" b="1" dirty="0"/>
                    </a:p>
                  </a:txBody>
                  <a:tcPr/>
                </a:tc>
                <a:tc>
                  <a:txBody>
                    <a:bodyPr/>
                    <a:lstStyle/>
                    <a:p>
                      <a:pPr>
                        <a:lnSpc>
                          <a:spcPct val="100000"/>
                        </a:lnSpc>
                      </a:pPr>
                      <a:r>
                        <a:rPr lang="en-US" sz="1800" strike="noStrike" spc="-1" dirty="0" smtClean="0">
                          <a:solidFill>
                            <a:srgbClr val="000000"/>
                          </a:solidFill>
                          <a:uFill>
                            <a:solidFill>
                              <a:srgbClr val="FFFFFF"/>
                            </a:solidFill>
                          </a:uFill>
                        </a:rPr>
                        <a:t>Generated by a failure, such as power failure or memory </a:t>
                      </a:r>
                      <a:endParaRPr lang="en-US" dirty="0" smtClean="0"/>
                    </a:p>
                    <a:p>
                      <a:pPr>
                        <a:lnSpc>
                          <a:spcPct val="100000"/>
                        </a:lnSpc>
                      </a:pPr>
                      <a:r>
                        <a:rPr lang="en-US" sz="1800" strike="noStrike" spc="-1" dirty="0" smtClean="0">
                          <a:solidFill>
                            <a:srgbClr val="000000"/>
                          </a:solidFill>
                          <a:uFill>
                            <a:solidFill>
                              <a:srgbClr val="FFFFFF"/>
                            </a:solidFill>
                          </a:uFill>
                        </a:rPr>
                        <a:t>parity error.</a:t>
                      </a:r>
                      <a:endParaRPr lang="en-US" dirty="0" smtClean="0"/>
                    </a:p>
                  </a:txBody>
                  <a:tcPr/>
                </a:tc>
              </a:tr>
            </a:tbl>
          </a:graphicData>
        </a:graphic>
      </p:graphicFrame>
    </p:spTree>
    <p:extLst>
      <p:ext uri="{BB962C8B-B14F-4D97-AF65-F5344CB8AC3E}">
        <p14:creationId xmlns:p14="http://schemas.microsoft.com/office/powerpoint/2010/main" val="10898707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609480" y="4191120"/>
            <a:ext cx="3657240" cy="1098000"/>
          </a:xfrm>
          <a:prstGeom prst="rect">
            <a:avLst/>
          </a:prstGeom>
          <a:noFill/>
          <a:ln>
            <a:noFill/>
          </a:ln>
        </p:spPr>
        <p:txBody>
          <a:bodyPr tIns="0" bIns="0" anchor="b"/>
          <a:lstStyle/>
          <a:p>
            <a:pPr algn="ctr">
              <a:lnSpc>
                <a:spcPct val="100000"/>
              </a:lnSpc>
            </a:pPr>
            <a:r>
              <a:rPr lang="en-US" sz="3600" strike="noStrike" spc="-1">
                <a:solidFill>
                  <a:srgbClr val="990000"/>
                </a:solidFill>
                <a:uFill>
                  <a:solidFill>
                    <a:srgbClr val="FFFFFF"/>
                  </a:solidFill>
                </a:uFill>
                <a:latin typeface="Calisto MT"/>
              </a:rPr>
              <a:t>Figure 1.5a</a:t>
            </a:r>
            <a:r>
              <a:rPr lang="en-US" sz="1400" strike="noStrike" spc="-1">
                <a:solidFill>
                  <a:srgbClr val="990000"/>
                </a:solidFill>
                <a:uFill>
                  <a:solidFill>
                    <a:srgbClr val="FFFFFF"/>
                  </a:solidFill>
                </a:uFill>
                <a:latin typeface="Calisto MT"/>
              </a:rPr>
              <a:t>
</a:t>
            </a:r>
            <a:r>
              <a:rPr lang="en-US" sz="3600" strike="noStrike" spc="-1">
                <a:solidFill>
                  <a:srgbClr val="990000"/>
                </a:solidFill>
                <a:uFill>
                  <a:solidFill>
                    <a:srgbClr val="FFFFFF"/>
                  </a:solidFill>
                </a:uFill>
                <a:latin typeface="Calisto MT"/>
              </a:rPr>
              <a:t>
Flow of Control 
Without Interrupts</a:t>
            </a:r>
            <a:endParaRPr/>
          </a:p>
        </p:txBody>
      </p:sp>
      <p:pic>
        <p:nvPicPr>
          <p:cNvPr id="322" name="Picture 2"/>
          <p:cNvPicPr/>
          <p:nvPr/>
        </p:nvPicPr>
        <p:blipFill>
          <a:blip r:embed="rId3"/>
          <a:srcRect l="4707" t="20909" r="64706" b="33634"/>
          <a:stretch/>
        </p:blipFill>
        <p:spPr>
          <a:xfrm>
            <a:off x="5029200" y="539280"/>
            <a:ext cx="3123720" cy="6007680"/>
          </a:xfrm>
          <a:prstGeom prst="rect">
            <a:avLst/>
          </a:prstGeom>
          <a:ln>
            <a:noFill/>
          </a:ln>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CustomShape 1"/>
          <p:cNvSpPr/>
          <p:nvPr/>
        </p:nvSpPr>
        <p:spPr>
          <a:xfrm>
            <a:off x="4495680" y="6248520"/>
            <a:ext cx="3352320" cy="445320"/>
          </a:xfrm>
          <a:prstGeom prst="rect">
            <a:avLst/>
          </a:prstGeom>
          <a:noFill/>
          <a:ln>
            <a:noFill/>
          </a:ln>
        </p:spPr>
        <p:style>
          <a:lnRef idx="0">
            <a:scrgbClr r="0" g="0" b="0"/>
          </a:lnRef>
          <a:fillRef idx="0">
            <a:scrgbClr r="0" g="0" b="0"/>
          </a:fillRef>
          <a:effectRef idx="0">
            <a:scrgbClr r="0" g="0" b="0"/>
          </a:effectRef>
          <a:fontRef idx="minor"/>
        </p:style>
      </p:sp>
      <p:sp>
        <p:nvSpPr>
          <p:cNvPr id="324" name="CustomShape 2"/>
          <p:cNvSpPr/>
          <p:nvPr/>
        </p:nvSpPr>
        <p:spPr>
          <a:xfrm>
            <a:off x="609480" y="1905120"/>
            <a:ext cx="3657240" cy="2895120"/>
          </a:xfrm>
          <a:prstGeom prst="rect">
            <a:avLst/>
          </a:prstGeom>
          <a:noFill/>
          <a:ln>
            <a:noFill/>
          </a:ln>
        </p:spPr>
        <p:style>
          <a:lnRef idx="0">
            <a:scrgbClr r="0" g="0" b="0"/>
          </a:lnRef>
          <a:fillRef idx="0">
            <a:scrgbClr r="0" g="0" b="0"/>
          </a:fillRef>
          <a:effectRef idx="0">
            <a:scrgbClr r="0" g="0" b="0"/>
          </a:effectRef>
          <a:fontRef idx="minor"/>
        </p:style>
        <p:txBody>
          <a:bodyPr tIns="0" bIns="0" anchor="b"/>
          <a:lstStyle/>
          <a:p>
            <a:pPr algn="ctr">
              <a:lnSpc>
                <a:spcPts val="1905"/>
              </a:lnSpc>
            </a:pPr>
            <a:r>
              <a:rPr lang="en-US" sz="3600" strike="noStrike" spc="-1">
                <a:solidFill>
                  <a:srgbClr val="990000"/>
                </a:solidFill>
                <a:uFill>
                  <a:solidFill>
                    <a:srgbClr val="FFFFFF"/>
                  </a:solidFill>
                </a:uFill>
                <a:latin typeface="Calisto MT"/>
              </a:rPr>
              <a:t>Figure 1.5b
</a:t>
            </a:r>
            <a:endParaRPr/>
          </a:p>
          <a:p>
            <a:pPr algn="ctr">
              <a:lnSpc>
                <a:spcPts val="1905"/>
              </a:lnSpc>
            </a:pPr>
            <a:r>
              <a:rPr lang="en-US" sz="3600" strike="noStrike" spc="-1">
                <a:solidFill>
                  <a:srgbClr val="990000"/>
                </a:solidFill>
                <a:uFill>
                  <a:solidFill>
                    <a:srgbClr val="FFFFFF"/>
                  </a:solidFill>
                </a:uFill>
                <a:latin typeface="Calisto MT"/>
              </a:rPr>
              <a:t>Short I/O Wait</a:t>
            </a:r>
            <a:endParaRPr/>
          </a:p>
        </p:txBody>
      </p:sp>
      <p:pic>
        <p:nvPicPr>
          <p:cNvPr id="325" name="Picture 7"/>
          <p:cNvPicPr/>
          <p:nvPr/>
        </p:nvPicPr>
        <p:blipFill>
          <a:blip r:embed="rId3"/>
          <a:srcRect l="35294" t="22729" r="35294" b="34544"/>
          <a:stretch/>
        </p:blipFill>
        <p:spPr>
          <a:xfrm>
            <a:off x="5105520" y="685800"/>
            <a:ext cx="3104280" cy="5835960"/>
          </a:xfrm>
          <a:prstGeom prst="rect">
            <a:avLst/>
          </a:prstGeom>
          <a:ln w="22320">
            <a:solidFill>
              <a:schemeClr val="tx1"/>
            </a:solidFill>
            <a:round/>
          </a:ln>
        </p:spPr>
      </p:pic>
    </p:spTree>
  </p:cSld>
  <p:clrMapOvr>
    <a:masterClrMapping/>
  </p:clrMapOvr>
  <p:transition xmlns:p14="http://schemas.microsoft.com/office/powerpoint/2010/mai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CustomShape 1"/>
          <p:cNvSpPr/>
          <p:nvPr/>
        </p:nvSpPr>
        <p:spPr>
          <a:xfrm>
            <a:off x="4495680" y="6248520"/>
            <a:ext cx="3352320" cy="445320"/>
          </a:xfrm>
          <a:prstGeom prst="rect">
            <a:avLst/>
          </a:prstGeom>
          <a:noFill/>
          <a:ln>
            <a:noFill/>
          </a:ln>
        </p:spPr>
        <p:style>
          <a:lnRef idx="0">
            <a:scrgbClr r="0" g="0" b="0"/>
          </a:lnRef>
          <a:fillRef idx="0">
            <a:scrgbClr r="0" g="0" b="0"/>
          </a:fillRef>
          <a:effectRef idx="0">
            <a:scrgbClr r="0" g="0" b="0"/>
          </a:effectRef>
          <a:fontRef idx="minor"/>
        </p:style>
      </p:sp>
      <p:sp>
        <p:nvSpPr>
          <p:cNvPr id="327" name="CustomShape 2"/>
          <p:cNvSpPr/>
          <p:nvPr/>
        </p:nvSpPr>
        <p:spPr>
          <a:xfrm>
            <a:off x="609480" y="1676520"/>
            <a:ext cx="3657240" cy="2895120"/>
          </a:xfrm>
          <a:prstGeom prst="rect">
            <a:avLst/>
          </a:prstGeom>
          <a:noFill/>
          <a:ln>
            <a:noFill/>
          </a:ln>
        </p:spPr>
        <p:style>
          <a:lnRef idx="0">
            <a:scrgbClr r="0" g="0" b="0"/>
          </a:lnRef>
          <a:fillRef idx="0">
            <a:scrgbClr r="0" g="0" b="0"/>
          </a:fillRef>
          <a:effectRef idx="0">
            <a:scrgbClr r="0" g="0" b="0"/>
          </a:effectRef>
          <a:fontRef idx="minor"/>
        </p:style>
        <p:txBody>
          <a:bodyPr tIns="0" bIns="0" anchor="b"/>
          <a:lstStyle/>
          <a:p>
            <a:pPr algn="ctr">
              <a:lnSpc>
                <a:spcPts val="1905"/>
              </a:lnSpc>
            </a:pPr>
            <a:r>
              <a:rPr lang="en-US" sz="3600" strike="noStrike" spc="-1">
                <a:solidFill>
                  <a:srgbClr val="990000"/>
                </a:solidFill>
                <a:uFill>
                  <a:solidFill>
                    <a:srgbClr val="FFFFFF"/>
                  </a:solidFill>
                </a:uFill>
                <a:latin typeface="Calisto MT"/>
              </a:rPr>
              <a:t>Figure 1.5c
</a:t>
            </a:r>
            <a:endParaRPr/>
          </a:p>
          <a:p>
            <a:pPr algn="ctr">
              <a:lnSpc>
                <a:spcPts val="1905"/>
              </a:lnSpc>
            </a:pPr>
            <a:r>
              <a:rPr lang="en-US" sz="3600" strike="noStrike" spc="-1">
                <a:solidFill>
                  <a:srgbClr val="990000"/>
                </a:solidFill>
                <a:uFill>
                  <a:solidFill>
                    <a:srgbClr val="FFFFFF"/>
                  </a:solidFill>
                </a:uFill>
                <a:latin typeface="Calisto MT"/>
              </a:rPr>
              <a:t>Long I/O Wait</a:t>
            </a:r>
            <a:endParaRPr/>
          </a:p>
        </p:txBody>
      </p:sp>
      <p:pic>
        <p:nvPicPr>
          <p:cNvPr id="328" name="Picture 6"/>
          <p:cNvPicPr/>
          <p:nvPr/>
        </p:nvPicPr>
        <p:blipFill>
          <a:blip r:embed="rId3"/>
          <a:srcRect l="64706" t="20909" r="4707" b="33634"/>
          <a:stretch/>
        </p:blipFill>
        <p:spPr>
          <a:xfrm>
            <a:off x="5029200" y="533520"/>
            <a:ext cx="3190320" cy="6135840"/>
          </a:xfrm>
          <a:prstGeom prst="rect">
            <a:avLst/>
          </a:prstGeom>
          <a:ln>
            <a:noFill/>
          </a:ln>
        </p:spPr>
      </p:pic>
    </p:spTree>
  </p:cSld>
  <p:clrMapOvr>
    <a:masterClrMapping/>
  </p:clrMapOvr>
  <p:transition xmlns:p14="http://schemas.microsoft.com/office/powerpoint/2010/mai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Picture 20"/>
          <p:cNvPicPr/>
          <p:nvPr/>
        </p:nvPicPr>
        <p:blipFill>
          <a:blip r:embed="rId3"/>
          <a:stretch/>
        </p:blipFill>
        <p:spPr>
          <a:xfrm>
            <a:off x="7924680" y="5638680"/>
            <a:ext cx="703080" cy="930240"/>
          </a:xfrm>
          <a:prstGeom prst="rect">
            <a:avLst/>
          </a:prstGeom>
          <a:ln>
            <a:noFill/>
          </a:ln>
        </p:spPr>
      </p:pic>
      <p:pic>
        <p:nvPicPr>
          <p:cNvPr id="330" name="Picture 6"/>
          <p:cNvPicPr/>
          <p:nvPr/>
        </p:nvPicPr>
        <p:blipFill>
          <a:blip r:embed="rId4"/>
          <a:srcRect l="12726" t="10588" r="24545" b="24706"/>
          <a:stretch/>
        </p:blipFill>
        <p:spPr>
          <a:xfrm>
            <a:off x="609480" y="685800"/>
            <a:ext cx="7371360" cy="5875560"/>
          </a:xfrm>
          <a:prstGeom prst="rect">
            <a:avLst/>
          </a:prstGeom>
          <a:ln>
            <a:noFill/>
          </a:ln>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1" name="Picture 3"/>
          <p:cNvPicPr/>
          <p:nvPr/>
        </p:nvPicPr>
        <p:blipFill rotWithShape="1">
          <a:blip r:embed="rId3"/>
          <a:srcRect l="8183" t="15363" r="6363" b="25811"/>
          <a:stretch/>
        </p:blipFill>
        <p:spPr>
          <a:xfrm>
            <a:off x="304920" y="2508469"/>
            <a:ext cx="8635680" cy="4593600"/>
          </a:xfrm>
          <a:prstGeom prst="rect">
            <a:avLst/>
          </a:prstGeom>
          <a:ln>
            <a:noFill/>
          </a:ln>
        </p:spPr>
      </p:pic>
      <p:pic>
        <p:nvPicPr>
          <p:cNvPr id="3" name="Picture 2" descr="basic_instruction_cycle.png"/>
          <p:cNvPicPr>
            <a:picLocks noChangeAspect="1"/>
          </p:cNvPicPr>
          <p:nvPr/>
        </p:nvPicPr>
        <p:blipFill rotWithShape="1">
          <a:blip r:embed="rId4">
            <a:extLst>
              <a:ext uri="{28A0092B-C50C-407E-A947-70E740481C1C}">
                <a14:useLocalDpi xmlns:a14="http://schemas.microsoft.com/office/drawing/2010/main" val="0"/>
              </a:ext>
            </a:extLst>
          </a:blip>
          <a:srcRect t="-27681" b="27681"/>
          <a:stretch/>
        </p:blipFill>
        <p:spPr>
          <a:xfrm>
            <a:off x="509352" y="-271986"/>
            <a:ext cx="8503920" cy="3287171"/>
          </a:xfrm>
          <a:prstGeom prst="rect">
            <a:avLst/>
          </a:prstGeom>
        </p:spPr>
      </p:pic>
      <p:sp>
        <p:nvSpPr>
          <p:cNvPr id="2" name="TextBox 1"/>
          <p:cNvSpPr txBox="1"/>
          <p:nvPr/>
        </p:nvSpPr>
        <p:spPr>
          <a:xfrm>
            <a:off x="304920" y="377583"/>
            <a:ext cx="2612466" cy="307777"/>
          </a:xfrm>
          <a:prstGeom prst="rect">
            <a:avLst/>
          </a:prstGeom>
          <a:noFill/>
        </p:spPr>
        <p:txBody>
          <a:bodyPr wrap="square" rtlCol="0">
            <a:spAutoFit/>
          </a:bodyPr>
          <a:lstStyle/>
          <a:p>
            <a:r>
              <a:rPr lang="en-US" sz="1400" b="1" dirty="0" smtClean="0"/>
              <a:t>Without Interrupt Stage</a:t>
            </a:r>
            <a:endParaRPr lang="en-US" sz="1400" b="1" dirty="0"/>
          </a:p>
        </p:txBody>
      </p:sp>
      <p:sp>
        <p:nvSpPr>
          <p:cNvPr id="5" name="TextBox 4"/>
          <p:cNvSpPr txBox="1"/>
          <p:nvPr/>
        </p:nvSpPr>
        <p:spPr>
          <a:xfrm>
            <a:off x="194183" y="2861296"/>
            <a:ext cx="2612466" cy="307777"/>
          </a:xfrm>
          <a:prstGeom prst="rect">
            <a:avLst/>
          </a:prstGeom>
          <a:noFill/>
        </p:spPr>
        <p:txBody>
          <a:bodyPr wrap="square" rtlCol="0">
            <a:spAutoFit/>
          </a:bodyPr>
          <a:lstStyle/>
          <a:p>
            <a:r>
              <a:rPr lang="en-US" sz="1400" b="1" dirty="0" smtClean="0"/>
              <a:t>With Interrupt Stage</a:t>
            </a:r>
            <a:endParaRPr lang="en-US" sz="1400"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2" name="Picture 6"/>
          <p:cNvPicPr/>
          <p:nvPr/>
        </p:nvPicPr>
        <p:blipFill>
          <a:blip r:embed="rId3"/>
          <a:srcRect l="4707" t="7273" b="10909"/>
          <a:stretch/>
        </p:blipFill>
        <p:spPr>
          <a:xfrm>
            <a:off x="2034360" y="762120"/>
            <a:ext cx="5242680" cy="5825520"/>
          </a:xfrm>
          <a:prstGeom prst="rect">
            <a:avLst/>
          </a:prstGeom>
          <a:ln>
            <a:noFill/>
          </a:ln>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Shape 1"/>
          <p:cNvSpPr txBox="1"/>
          <p:nvPr/>
        </p:nvSpPr>
        <p:spPr>
          <a:xfrm>
            <a:off x="742840" y="465458"/>
            <a:ext cx="7824600" cy="991080"/>
          </a:xfrm>
          <a:prstGeom prst="rect">
            <a:avLst/>
          </a:prstGeom>
          <a:noFill/>
          <a:ln>
            <a:noFill/>
          </a:ln>
        </p:spPr>
        <p:txBody>
          <a:bodyPr tIns="0" bIns="0" anchor="b"/>
          <a:lstStyle/>
          <a:p>
            <a:pPr algn="ctr">
              <a:lnSpc>
                <a:spcPct val="100000"/>
              </a:lnSpc>
            </a:pPr>
            <a:r>
              <a:rPr lang="en-US" sz="6000" spc="-1" dirty="0">
                <a:solidFill>
                  <a:srgbClr val="730000"/>
                </a:solidFill>
                <a:uFill>
                  <a:solidFill>
                    <a:srgbClr val="FFFFFF"/>
                  </a:solidFill>
                </a:uFill>
              </a:rPr>
              <a:t>OS </a:t>
            </a:r>
            <a:r>
              <a:rPr lang="en-US" sz="6000" strike="noStrike" spc="-1" dirty="0" smtClean="0">
                <a:solidFill>
                  <a:srgbClr val="730000"/>
                </a:solidFill>
                <a:uFill>
                  <a:solidFill>
                    <a:srgbClr val="FFFFFF"/>
                  </a:solidFill>
                </a:uFill>
              </a:rPr>
              <a:t>Basic </a:t>
            </a:r>
            <a:r>
              <a:rPr lang="en-US" sz="6000" strike="noStrike" spc="-1" dirty="0">
                <a:solidFill>
                  <a:srgbClr val="730000"/>
                </a:solidFill>
                <a:uFill>
                  <a:solidFill>
                    <a:srgbClr val="FFFFFF"/>
                  </a:solidFill>
                </a:uFill>
              </a:rPr>
              <a:t>Elements</a:t>
            </a:r>
            <a:endParaRPr dirty="0"/>
          </a:p>
        </p:txBody>
      </p:sp>
      <p:pic>
        <p:nvPicPr>
          <p:cNvPr id="279" name="Picture 278"/>
          <p:cNvPicPr/>
          <p:nvPr/>
        </p:nvPicPr>
        <p:blipFill>
          <a:blip r:embed="rId3"/>
          <a:stretch/>
        </p:blipFill>
        <p:spPr>
          <a:xfrm>
            <a:off x="1984572" y="2131243"/>
            <a:ext cx="4983055" cy="4342320"/>
          </a:xfrm>
          <a:prstGeom prst="rect">
            <a:avLst/>
          </a:prstGeom>
          <a:ln>
            <a:noFill/>
          </a:ln>
        </p:spPr>
      </p:pic>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Picture 5"/>
          <p:cNvPicPr/>
          <p:nvPr/>
        </p:nvPicPr>
        <p:blipFill>
          <a:blip r:embed="rId3"/>
          <a:srcRect t="5456" b="7273"/>
          <a:stretch/>
        </p:blipFill>
        <p:spPr>
          <a:xfrm>
            <a:off x="2133720" y="705600"/>
            <a:ext cx="5146560" cy="581256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4" name="Picture 6"/>
          <p:cNvPicPr/>
          <p:nvPr/>
        </p:nvPicPr>
        <p:blipFill>
          <a:blip r:embed="rId3"/>
          <a:srcRect t="10909" b="10909"/>
          <a:stretch/>
        </p:blipFill>
        <p:spPr>
          <a:xfrm>
            <a:off x="3319860" y="609480"/>
            <a:ext cx="5963040" cy="6033240"/>
          </a:xfrm>
          <a:prstGeom prst="rect">
            <a:avLst/>
          </a:prstGeom>
          <a:ln>
            <a:noFill/>
          </a:ln>
        </p:spPr>
      </p:pic>
      <p:pic>
        <p:nvPicPr>
          <p:cNvPr id="2" name="Picture 1" descr="pc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39" y="2360094"/>
            <a:ext cx="1278338" cy="2252578"/>
          </a:xfrm>
          <a:prstGeom prst="rect">
            <a:avLst/>
          </a:prstGeom>
        </p:spPr>
      </p:pic>
      <p:sp>
        <p:nvSpPr>
          <p:cNvPr id="3" name="TextBox 2"/>
          <p:cNvSpPr txBox="1"/>
          <p:nvPr/>
        </p:nvSpPr>
        <p:spPr>
          <a:xfrm>
            <a:off x="642730" y="4633469"/>
            <a:ext cx="2677130" cy="307777"/>
          </a:xfrm>
          <a:prstGeom prst="rect">
            <a:avLst/>
          </a:prstGeom>
          <a:noFill/>
        </p:spPr>
        <p:txBody>
          <a:bodyPr wrap="square" rtlCol="0">
            <a:spAutoFit/>
          </a:bodyPr>
          <a:lstStyle/>
          <a:p>
            <a:r>
              <a:rPr lang="en-US" sz="1400" dirty="0" smtClean="0"/>
              <a:t>Program Control Block</a:t>
            </a:r>
            <a:endParaRPr lang="en-US" sz="1400" dirty="0"/>
          </a:p>
        </p:txBody>
      </p:sp>
    </p:spTree>
  </p:cSld>
  <p:clrMapOvr>
    <a:masterClrMapping/>
  </p:clrMapOvr>
  <p:transition xmlns:p14="http://schemas.microsoft.com/office/powerpoint/2010/main" spd="slow">
    <p:checke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5" name="Picture 4"/>
          <p:cNvPicPr/>
          <p:nvPr/>
        </p:nvPicPr>
        <p:blipFill>
          <a:blip r:embed="rId3"/>
          <a:srcRect b="12726"/>
          <a:stretch/>
        </p:blipFill>
        <p:spPr>
          <a:xfrm>
            <a:off x="1523880" y="0"/>
            <a:ext cx="5802120" cy="6552720"/>
          </a:xfrm>
          <a:prstGeom prst="rect">
            <a:avLst/>
          </a:prstGeom>
          <a:ln>
            <a:noFill/>
          </a:ln>
        </p:spPr>
      </p:pic>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5200" strike="noStrike" spc="-1">
                <a:solidFill>
                  <a:srgbClr val="730000"/>
                </a:solidFill>
                <a:uFill>
                  <a:solidFill>
                    <a:srgbClr val="FFFFFF"/>
                  </a:solidFill>
                </a:uFill>
                <a:latin typeface="Calisto MT"/>
              </a:rPr>
              <a:t>Multiple Interrupts</a:t>
            </a:r>
            <a:endParaRPr/>
          </a:p>
        </p:txBody>
      </p:sp>
      <p:pic>
        <p:nvPicPr>
          <p:cNvPr id="3" name="Picture 2" descr="interru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932" y="2330337"/>
            <a:ext cx="4483100" cy="3429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 name="Picture 4"/>
          <p:cNvPicPr/>
          <p:nvPr/>
        </p:nvPicPr>
        <p:blipFill>
          <a:blip r:embed="rId3"/>
          <a:srcRect b="2726"/>
          <a:stretch/>
        </p:blipFill>
        <p:spPr>
          <a:xfrm>
            <a:off x="2057400" y="371880"/>
            <a:ext cx="5011560" cy="6308640"/>
          </a:xfrm>
          <a:prstGeom prst="rect">
            <a:avLst/>
          </a:prstGeom>
          <a:ln>
            <a:noFill/>
          </a:ln>
        </p:spPr>
      </p:pic>
      <p:sp>
        <p:nvSpPr>
          <p:cNvPr id="2" name="TextBox 1"/>
          <p:cNvSpPr txBox="1"/>
          <p:nvPr/>
        </p:nvSpPr>
        <p:spPr>
          <a:xfrm>
            <a:off x="351150" y="5611285"/>
            <a:ext cx="1351652" cy="646331"/>
          </a:xfrm>
          <a:prstGeom prst="rect">
            <a:avLst/>
          </a:prstGeom>
          <a:noFill/>
        </p:spPr>
        <p:txBody>
          <a:bodyPr wrap="none" rtlCol="0">
            <a:spAutoFit/>
          </a:bodyPr>
          <a:lstStyle/>
          <a:p>
            <a:pPr marL="285750" indent="-285750">
              <a:buFont typeface="Arial"/>
              <a:buChar char="•"/>
            </a:pPr>
            <a:r>
              <a:rPr lang="en-US" dirty="0" smtClean="0"/>
              <a:t>Ignore</a:t>
            </a:r>
          </a:p>
          <a:p>
            <a:pPr marL="285750" indent="-285750">
              <a:buFont typeface="Arial"/>
              <a:buChar char="•"/>
            </a:pPr>
            <a:r>
              <a:rPr lang="en-US" dirty="0" smtClean="0"/>
              <a:t>Prioritize</a:t>
            </a:r>
          </a:p>
        </p:txBody>
      </p:sp>
    </p:spTree>
  </p:cSld>
  <p:clrMapOvr>
    <a:masterClrMapping/>
  </p:clrMapOvr>
  <p:transition xmlns:p14="http://schemas.microsoft.com/office/powerpoint/2010/main" spd="slow">
    <p:push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8" name="Picture 3"/>
          <p:cNvPicPr/>
          <p:nvPr/>
        </p:nvPicPr>
        <p:blipFill>
          <a:blip r:embed="rId3"/>
          <a:srcRect l="12726" t="12939" r="12726" b="14117"/>
          <a:stretch/>
        </p:blipFill>
        <p:spPr>
          <a:xfrm>
            <a:off x="914400" y="685800"/>
            <a:ext cx="7860600" cy="5943240"/>
          </a:xfrm>
          <a:prstGeom prst="rect">
            <a:avLst/>
          </a:prstGeom>
          <a:ln>
            <a:noFill/>
          </a:ln>
        </p:spPr>
      </p:pic>
    </p:spTree>
  </p:cSld>
  <p:clrMapOvr>
    <a:masterClrMapping/>
  </p:clrMapOvr>
  <p:transition xmlns:p14="http://schemas.microsoft.com/office/powerpoint/2010/mai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4800" strike="noStrike" spc="-1">
                <a:solidFill>
                  <a:srgbClr val="730000"/>
                </a:solidFill>
                <a:uFill>
                  <a:solidFill>
                    <a:srgbClr val="FFFFFF"/>
                  </a:solidFill>
                </a:uFill>
                <a:latin typeface="Calisto MT"/>
              </a:rPr>
              <a:t>Memory Hierarchy</a:t>
            </a:r>
            <a:endParaRPr/>
          </a:p>
        </p:txBody>
      </p:sp>
      <p:sp>
        <p:nvSpPr>
          <p:cNvPr id="340" name="TextShape 2"/>
          <p:cNvSpPr txBox="1"/>
          <p:nvPr/>
        </p:nvSpPr>
        <p:spPr>
          <a:xfrm>
            <a:off x="304920" y="2286000"/>
            <a:ext cx="8534160" cy="4266720"/>
          </a:xfrm>
          <a:prstGeom prst="rect">
            <a:avLst/>
          </a:prstGeom>
          <a:noFill/>
          <a:ln>
            <a:noFill/>
          </a:ln>
        </p:spPr>
        <p:txBody>
          <a:bodyPr/>
          <a:lstStyle/>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rPr>
              <a:t>Major constraints in memory</a:t>
            </a:r>
            <a:endParaRPr dirty="0"/>
          </a:p>
          <a:p>
            <a:pPr marL="921060" lvl="2" indent="-342900">
              <a:lnSpc>
                <a:spcPct val="100000"/>
              </a:lnSpc>
              <a:buClr>
                <a:srgbClr val="990000"/>
              </a:buClr>
              <a:buSzPct val="140000"/>
              <a:buFont typeface="Arial"/>
              <a:buChar char="•"/>
            </a:pPr>
            <a:r>
              <a:rPr lang="en-US" sz="2400" strike="noStrike" spc="-1" dirty="0">
                <a:solidFill>
                  <a:srgbClr val="262626"/>
                </a:solidFill>
                <a:uFill>
                  <a:solidFill>
                    <a:srgbClr val="FFFFFF"/>
                  </a:solidFill>
                </a:uFill>
              </a:rPr>
              <a:t>amount</a:t>
            </a:r>
            <a:endParaRPr dirty="0"/>
          </a:p>
          <a:p>
            <a:pPr marL="921060" lvl="2" indent="-342900">
              <a:lnSpc>
                <a:spcPct val="100000"/>
              </a:lnSpc>
              <a:buClr>
                <a:srgbClr val="990000"/>
              </a:buClr>
              <a:buSzPct val="140000"/>
              <a:buFont typeface="Arial"/>
              <a:buChar char="•"/>
            </a:pPr>
            <a:r>
              <a:rPr lang="en-US" sz="2400" strike="noStrike" spc="-1" dirty="0">
                <a:solidFill>
                  <a:srgbClr val="262626"/>
                </a:solidFill>
                <a:uFill>
                  <a:solidFill>
                    <a:srgbClr val="FFFFFF"/>
                  </a:solidFill>
                </a:uFill>
              </a:rPr>
              <a:t>speed</a:t>
            </a:r>
            <a:endParaRPr dirty="0"/>
          </a:p>
          <a:p>
            <a:pPr marL="921060" lvl="2" indent="-342900">
              <a:lnSpc>
                <a:spcPct val="100000"/>
              </a:lnSpc>
              <a:buClr>
                <a:srgbClr val="990000"/>
              </a:buClr>
              <a:buSzPct val="140000"/>
              <a:buFont typeface="Arial"/>
              <a:buChar char="•"/>
            </a:pPr>
            <a:r>
              <a:rPr lang="en-US" sz="2400" strike="noStrike" spc="-1" dirty="0">
                <a:solidFill>
                  <a:srgbClr val="262626"/>
                </a:solidFill>
                <a:uFill>
                  <a:solidFill>
                    <a:srgbClr val="FFFFFF"/>
                  </a:solidFill>
                </a:uFill>
              </a:rPr>
              <a:t>expense</a:t>
            </a:r>
            <a:endParaRPr dirty="0"/>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rPr>
              <a:t>Memory must be able to keep up with the processor</a:t>
            </a:r>
            <a:endParaRPr dirty="0"/>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rPr>
              <a:t>Cost of memory must be reasonable in relationship to the other components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a:solidFill>
                  <a:srgbClr val="730000"/>
                </a:solidFill>
                <a:uFill>
                  <a:solidFill>
                    <a:srgbClr val="FFFFFF"/>
                  </a:solidFill>
                </a:uFill>
                <a:latin typeface="Calisto MT"/>
              </a:rPr>
              <a:t>Memory Relationships</a:t>
            </a:r>
            <a:endParaRPr/>
          </a:p>
        </p:txBody>
      </p:sp>
      <p:sp>
        <p:nvSpPr>
          <p:cNvPr id="2" name="Rectangle 1"/>
          <p:cNvSpPr/>
          <p:nvPr/>
        </p:nvSpPr>
        <p:spPr>
          <a:xfrm>
            <a:off x="1340512" y="2690336"/>
            <a:ext cx="5517488" cy="1477328"/>
          </a:xfrm>
          <a:prstGeom prst="rect">
            <a:avLst/>
          </a:prstGeom>
        </p:spPr>
        <p:txBody>
          <a:bodyPr wrap="square">
            <a:spAutoFit/>
          </a:bodyPr>
          <a:lstStyle/>
          <a:p>
            <a:r>
              <a:rPr lang="en-US" strike="noStrike" spc="-1" dirty="0" smtClean="0">
                <a:solidFill>
                  <a:srgbClr val="000000"/>
                </a:solidFill>
                <a:uFill>
                  <a:solidFill>
                    <a:srgbClr val="FFFFFF"/>
                  </a:solidFill>
                </a:uFill>
                <a:latin typeface="+mn-lt"/>
                <a:ea typeface="+mn-ea"/>
              </a:rPr>
              <a:t>• Faster access time, greater cost per bit</a:t>
            </a:r>
            <a:br>
              <a:rPr lang="en-US" strike="noStrike" spc="-1" dirty="0" smtClean="0">
                <a:solidFill>
                  <a:srgbClr val="000000"/>
                </a:solidFill>
                <a:uFill>
                  <a:solidFill>
                    <a:srgbClr val="FFFFFF"/>
                  </a:solidFill>
                </a:uFill>
                <a:latin typeface="+mn-lt"/>
                <a:ea typeface="+mn-ea"/>
              </a:rPr>
            </a:br>
            <a:endParaRPr lang="en-US" dirty="0" smtClean="0"/>
          </a:p>
          <a:p>
            <a:r>
              <a:rPr lang="en-US" strike="noStrike" spc="-1" dirty="0" smtClean="0">
                <a:solidFill>
                  <a:srgbClr val="000000"/>
                </a:solidFill>
                <a:uFill>
                  <a:solidFill>
                    <a:srgbClr val="FFFFFF"/>
                  </a:solidFill>
                </a:uFill>
                <a:latin typeface="+mn-lt"/>
                <a:ea typeface="+mn-ea"/>
              </a:rPr>
              <a:t>• Greater capacity, smaller cost per bit</a:t>
            </a:r>
            <a:br>
              <a:rPr lang="en-US" strike="noStrike" spc="-1" dirty="0" smtClean="0">
                <a:solidFill>
                  <a:srgbClr val="000000"/>
                </a:solidFill>
                <a:uFill>
                  <a:solidFill>
                    <a:srgbClr val="FFFFFF"/>
                  </a:solidFill>
                </a:uFill>
                <a:latin typeface="+mn-lt"/>
                <a:ea typeface="+mn-ea"/>
              </a:rPr>
            </a:br>
            <a:endParaRPr lang="en-US" dirty="0" smtClean="0"/>
          </a:p>
          <a:p>
            <a:r>
              <a:rPr lang="en-US" strike="noStrike" spc="-1" dirty="0" smtClean="0">
                <a:solidFill>
                  <a:srgbClr val="000000"/>
                </a:solidFill>
                <a:uFill>
                  <a:solidFill>
                    <a:srgbClr val="FFFFFF"/>
                  </a:solidFill>
                </a:uFill>
                <a:latin typeface="+mn-lt"/>
                <a:ea typeface="+mn-ea"/>
              </a:rPr>
              <a:t>• Greater capacity, slower access speed</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a:solidFill>
                  <a:srgbClr val="730000"/>
                </a:solidFill>
                <a:uFill>
                  <a:solidFill>
                    <a:srgbClr val="FFFFFF"/>
                  </a:solidFill>
                </a:uFill>
              </a:rPr>
              <a:t>The Memory Hierarchy</a:t>
            </a:r>
            <a:endParaRPr dirty="0"/>
          </a:p>
        </p:txBody>
      </p:sp>
      <p:sp>
        <p:nvSpPr>
          <p:cNvPr id="344" name="TextShape 2"/>
          <p:cNvSpPr txBox="1"/>
          <p:nvPr/>
        </p:nvSpPr>
        <p:spPr>
          <a:xfrm>
            <a:off x="128535" y="1600200"/>
            <a:ext cx="4495320" cy="5257440"/>
          </a:xfrm>
          <a:prstGeom prst="rect">
            <a:avLst/>
          </a:prstGeom>
          <a:noFill/>
          <a:ln>
            <a:noFill/>
          </a:ln>
        </p:spPr>
        <p:txBody>
          <a:bodyPr/>
          <a:lstStyle/>
          <a:p>
            <a:pPr>
              <a:lnSpc>
                <a:spcPct val="100000"/>
              </a:lnSpc>
            </a:pPr>
            <a:endParaRPr dirty="0"/>
          </a:p>
          <a:p>
            <a:pPr marL="457560" indent="-457200">
              <a:lnSpc>
                <a:spcPct val="100000"/>
              </a:lnSpc>
              <a:buClr>
                <a:srgbClr val="990000"/>
              </a:buClr>
              <a:buSzPct val="109000"/>
              <a:buFont typeface="Arial"/>
              <a:buChar char="•"/>
            </a:pPr>
            <a:r>
              <a:rPr lang="en-US" sz="2400" strike="noStrike" spc="-1" dirty="0">
                <a:solidFill>
                  <a:srgbClr val="262626"/>
                </a:solidFill>
                <a:uFill>
                  <a:solidFill>
                    <a:srgbClr val="FFFFFF"/>
                  </a:solidFill>
                </a:uFill>
              </a:rPr>
              <a:t>Going down the hierarchy:</a:t>
            </a:r>
            <a:endParaRPr sz="1400" dirty="0"/>
          </a:p>
          <a:p>
            <a:pPr marL="285750" indent="-285750">
              <a:lnSpc>
                <a:spcPct val="100000"/>
              </a:lnSpc>
              <a:buFont typeface="Arial"/>
              <a:buChar char="•"/>
            </a:pPr>
            <a:endParaRPr sz="1400" dirty="0"/>
          </a:p>
          <a:p>
            <a:pPr marL="740160" lvl="1" indent="-4572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decreasing cost per bit</a:t>
            </a:r>
            <a:endParaRPr sz="1400" dirty="0"/>
          </a:p>
          <a:p>
            <a:pPr marL="740160" lvl="1" indent="-4572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increasing capacity</a:t>
            </a:r>
            <a:endParaRPr sz="1400" dirty="0"/>
          </a:p>
          <a:p>
            <a:pPr marL="740160" lvl="1" indent="-4572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increasing access time</a:t>
            </a:r>
            <a:endParaRPr sz="1400" dirty="0"/>
          </a:p>
          <a:p>
            <a:pPr marL="740160" lvl="1" indent="-457200">
              <a:lnSpc>
                <a:spcPct val="100000"/>
              </a:lnSpc>
              <a:buClr>
                <a:srgbClr val="990000"/>
              </a:buClr>
              <a:buSzPct val="75000"/>
              <a:buFont typeface="Arial"/>
              <a:buChar char="•"/>
            </a:pPr>
            <a:r>
              <a:rPr lang="en-US" sz="2000" strike="noStrike" spc="-1" dirty="0">
                <a:solidFill>
                  <a:srgbClr val="262626"/>
                </a:solidFill>
                <a:uFill>
                  <a:solidFill>
                    <a:srgbClr val="FFFFFF"/>
                  </a:solidFill>
                </a:uFill>
              </a:rPr>
              <a:t>decreasing frequency of access to the memory by the processor</a:t>
            </a:r>
            <a:endParaRPr sz="1400" dirty="0"/>
          </a:p>
          <a:p>
            <a:endParaRPr dirty="0"/>
          </a:p>
        </p:txBody>
      </p:sp>
      <p:pic>
        <p:nvPicPr>
          <p:cNvPr id="345" name="Picture 5"/>
          <p:cNvPicPr/>
          <p:nvPr/>
        </p:nvPicPr>
        <p:blipFill>
          <a:blip r:embed="rId3"/>
          <a:srcRect l="7059" t="14546" r="7059" b="10909"/>
          <a:stretch/>
        </p:blipFill>
        <p:spPr>
          <a:xfrm>
            <a:off x="3880431" y="1828800"/>
            <a:ext cx="4901409" cy="4729320"/>
          </a:xfrm>
          <a:prstGeom prst="rect">
            <a:avLst/>
          </a:prstGeom>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6" name="Picture 5"/>
          <p:cNvPicPr/>
          <p:nvPr/>
        </p:nvPicPr>
        <p:blipFill>
          <a:blip r:embed="rId3"/>
          <a:srcRect t="19092" b="31818"/>
          <a:stretch/>
        </p:blipFill>
        <p:spPr>
          <a:xfrm>
            <a:off x="0" y="685800"/>
            <a:ext cx="9213480" cy="5853240"/>
          </a:xfrm>
          <a:prstGeom prst="rect">
            <a:avLst/>
          </a:prstGeom>
          <a:ln>
            <a:noFill/>
          </a:ln>
        </p:spPr>
      </p:pic>
    </p:spTree>
  </p:cSld>
  <p:clrMapOvr>
    <a:masterClrMapping/>
  </p:clrMapOvr>
  <p:transition xmlns:p14="http://schemas.microsoft.com/office/powerpoint/2010/mai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4800" strike="noStrike" spc="-1" dirty="0">
                <a:solidFill>
                  <a:srgbClr val="FFFFFF"/>
                </a:solidFill>
                <a:uFill>
                  <a:solidFill>
                    <a:srgbClr val="FFFFFF"/>
                  </a:solidFill>
                </a:uFill>
                <a:latin typeface="Century Gothic"/>
                <a:cs typeface="Century Gothic"/>
              </a:rPr>
              <a:t>   </a:t>
            </a:r>
            <a:r>
              <a:rPr lang="en-US" sz="5400" strike="noStrike" spc="-1" dirty="0" smtClean="0">
                <a:solidFill>
                  <a:srgbClr val="730000"/>
                </a:solidFill>
                <a:uFill>
                  <a:solidFill>
                    <a:srgbClr val="FFFFFF"/>
                  </a:solidFill>
                </a:uFill>
                <a:latin typeface="Century Gothic"/>
                <a:cs typeface="Century Gothic"/>
              </a:rPr>
              <a:t>Computer Elements</a:t>
            </a:r>
            <a:endParaRPr sz="1600" dirty="0">
              <a:latin typeface="Century Gothic"/>
              <a:cs typeface="Century Gothic"/>
            </a:endParaRPr>
          </a:p>
        </p:txBody>
      </p:sp>
      <p:sp>
        <p:nvSpPr>
          <p:cNvPr id="2" name="Rectangle 1"/>
          <p:cNvSpPr/>
          <p:nvPr/>
        </p:nvSpPr>
        <p:spPr>
          <a:xfrm>
            <a:off x="2286000" y="2371247"/>
            <a:ext cx="4572000" cy="2677656"/>
          </a:xfrm>
          <a:prstGeom prst="rect">
            <a:avLst/>
          </a:prstGeom>
        </p:spPr>
        <p:txBody>
          <a:bodyPr>
            <a:spAutoFit/>
          </a:bodyPr>
          <a:lstStyle/>
          <a:p>
            <a:pPr marL="285750" indent="-285750">
              <a:buFont typeface="Arial"/>
              <a:buChar char="•"/>
            </a:pPr>
            <a:r>
              <a:rPr lang="en-US" sz="2400" dirty="0" smtClean="0"/>
              <a:t>Processor</a:t>
            </a:r>
            <a:br>
              <a:rPr lang="en-US" sz="2400" dirty="0" smtClean="0"/>
            </a:br>
            <a:endParaRPr lang="en-US" sz="2400" dirty="0"/>
          </a:p>
          <a:p>
            <a:pPr marL="285750" indent="-285750">
              <a:buFont typeface="Arial"/>
              <a:buChar char="•"/>
            </a:pPr>
            <a:r>
              <a:rPr lang="en-US" sz="2400" dirty="0"/>
              <a:t>Main </a:t>
            </a:r>
            <a:r>
              <a:rPr lang="en-US" sz="2400" dirty="0" smtClean="0"/>
              <a:t>Memory</a:t>
            </a:r>
            <a:br>
              <a:rPr lang="en-US" sz="2400" dirty="0" smtClean="0"/>
            </a:br>
            <a:endParaRPr lang="en-US" sz="2400" dirty="0"/>
          </a:p>
          <a:p>
            <a:pPr marL="285750" indent="-285750">
              <a:buFont typeface="Arial"/>
              <a:buChar char="•"/>
            </a:pPr>
            <a:r>
              <a:rPr lang="en-US" sz="2400" dirty="0"/>
              <a:t>I/O </a:t>
            </a:r>
            <a:r>
              <a:rPr lang="en-US" sz="2400" dirty="0" smtClean="0"/>
              <a:t>Modules</a:t>
            </a:r>
            <a:br>
              <a:rPr lang="en-US" sz="2400" dirty="0" smtClean="0"/>
            </a:br>
            <a:endParaRPr lang="en-US" sz="2400" dirty="0"/>
          </a:p>
          <a:p>
            <a:pPr marL="285750" indent="-285750">
              <a:buFont typeface="Arial"/>
              <a:buChar char="•"/>
            </a:pPr>
            <a:r>
              <a:rPr lang="en-US" sz="2400" dirty="0"/>
              <a:t>System Bus</a:t>
            </a:r>
          </a:p>
        </p:txBody>
      </p:sp>
    </p:spTree>
    <p:extLst>
      <p:ext uri="{BB962C8B-B14F-4D97-AF65-F5344CB8AC3E}">
        <p14:creationId xmlns:p14="http://schemas.microsoft.com/office/powerpoint/2010/main" val="3500096354"/>
      </p:ext>
    </p:extLst>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TextShape 1"/>
          <p:cNvSpPr txBox="1"/>
          <p:nvPr/>
        </p:nvSpPr>
        <p:spPr>
          <a:xfrm>
            <a:off x="609480" y="457200"/>
            <a:ext cx="7824600" cy="1142640"/>
          </a:xfrm>
          <a:prstGeom prst="rect">
            <a:avLst/>
          </a:prstGeom>
          <a:noFill/>
          <a:ln>
            <a:noFill/>
          </a:ln>
        </p:spPr>
        <p:txBody>
          <a:bodyPr tIns="0" bIns="0" anchor="b"/>
          <a:lstStyle/>
          <a:p>
            <a:pPr algn="ctr">
              <a:lnSpc>
                <a:spcPct val="100000"/>
              </a:lnSpc>
            </a:pPr>
            <a:r>
              <a:rPr lang="en-US" sz="5200" strike="noStrike" spc="-1" dirty="0">
                <a:solidFill>
                  <a:srgbClr val="390000"/>
                </a:solidFill>
                <a:uFill>
                  <a:solidFill>
                    <a:srgbClr val="FFFFFF"/>
                  </a:solidFill>
                </a:uFill>
              </a:rPr>
              <a:t>Principle of Locality</a:t>
            </a:r>
            <a:endParaRPr dirty="0"/>
          </a:p>
        </p:txBody>
      </p:sp>
      <p:sp>
        <p:nvSpPr>
          <p:cNvPr id="348" name="TextShape 2"/>
          <p:cNvSpPr txBox="1"/>
          <p:nvPr/>
        </p:nvSpPr>
        <p:spPr>
          <a:xfrm>
            <a:off x="304920" y="1676520"/>
            <a:ext cx="8610120" cy="4952520"/>
          </a:xfrm>
          <a:prstGeom prst="rect">
            <a:avLst/>
          </a:prstGeom>
          <a:noFill/>
          <a:ln>
            <a:noFill/>
          </a:ln>
        </p:spPr>
        <p:txBody>
          <a:bodyPr/>
          <a:lstStyle/>
          <a:p>
            <a:pPr>
              <a:lnSpc>
                <a:spcPct val="100000"/>
              </a:lnSpc>
            </a:pPr>
            <a:endParaRPr dirty="0"/>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rPr>
              <a:t>Memory references by the processor tend to </a:t>
            </a:r>
            <a:r>
              <a:rPr lang="en-US" sz="2800" strike="noStrike" spc="-1" dirty="0" smtClean="0">
                <a:solidFill>
                  <a:srgbClr val="262626"/>
                </a:solidFill>
                <a:uFill>
                  <a:solidFill>
                    <a:srgbClr val="FFFFFF"/>
                  </a:solidFill>
                </a:uFill>
              </a:rPr>
              <a:t>cluster</a:t>
            </a:r>
            <a:br>
              <a:rPr lang="en-US" sz="2800" strike="noStrike" spc="-1" dirty="0" smtClean="0">
                <a:solidFill>
                  <a:srgbClr val="262626"/>
                </a:solidFill>
                <a:uFill>
                  <a:solidFill>
                    <a:srgbClr val="FFFFFF"/>
                  </a:solidFill>
                </a:uFill>
              </a:rPr>
            </a:br>
            <a:endParaRPr sz="1600" dirty="0"/>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rPr>
              <a:t>Data is organized so that the percentage of accesses to each successively lower level is substantially less than that of the level </a:t>
            </a:r>
            <a:r>
              <a:rPr lang="en-US" sz="2800" strike="noStrike" spc="-1" dirty="0" smtClean="0">
                <a:solidFill>
                  <a:srgbClr val="262626"/>
                </a:solidFill>
                <a:uFill>
                  <a:solidFill>
                    <a:srgbClr val="FFFFFF"/>
                  </a:solidFill>
                </a:uFill>
              </a:rPr>
              <a:t>above</a:t>
            </a:r>
            <a:br>
              <a:rPr lang="en-US" sz="2800" strike="noStrike" spc="-1" dirty="0" smtClean="0">
                <a:solidFill>
                  <a:srgbClr val="262626"/>
                </a:solidFill>
                <a:uFill>
                  <a:solidFill>
                    <a:srgbClr val="FFFFFF"/>
                  </a:solidFill>
                </a:uFill>
              </a:rPr>
            </a:br>
            <a:endParaRPr sz="1600" dirty="0"/>
          </a:p>
          <a:p>
            <a:pPr marL="457560" indent="-457200">
              <a:lnSpc>
                <a:spcPct val="100000"/>
              </a:lnSpc>
              <a:buClr>
                <a:srgbClr val="990000"/>
              </a:buClr>
              <a:buSzPct val="75000"/>
              <a:buFont typeface="Arial"/>
              <a:buChar char="•"/>
            </a:pPr>
            <a:r>
              <a:rPr lang="en-US" sz="2800" strike="noStrike" spc="-1" dirty="0">
                <a:solidFill>
                  <a:srgbClr val="262626"/>
                </a:solidFill>
                <a:uFill>
                  <a:solidFill>
                    <a:srgbClr val="FFFFFF"/>
                  </a:solidFill>
                </a:uFill>
              </a:rPr>
              <a:t>Can be applied across more than two levels of memory</a:t>
            </a:r>
            <a:endParaRPr sz="1600"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agneticdisk.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25072" y="2545325"/>
            <a:ext cx="3618310" cy="275895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pc="-1" dirty="0">
                <a:solidFill>
                  <a:srgbClr val="730000"/>
                </a:solidFill>
                <a:uFill>
                  <a:solidFill>
                    <a:srgbClr val="FFFFFF"/>
                  </a:solidFill>
                </a:uFill>
                <a:latin typeface="Century Gothic"/>
                <a:cs typeface="Century Gothic"/>
              </a:rPr>
              <a:t>Secondary</a:t>
            </a:r>
            <a:r>
              <a:rPr lang="en-US" sz="5200" strike="noStrike" spc="-1" dirty="0" smtClean="0">
                <a:solidFill>
                  <a:srgbClr val="730000"/>
                </a:solidFill>
                <a:uFill>
                  <a:solidFill>
                    <a:srgbClr val="FFFFFF"/>
                  </a:solidFill>
                </a:uFill>
                <a:latin typeface="Century Gothic"/>
                <a:cs typeface="Century Gothic"/>
              </a:rPr>
              <a:t> Storage</a:t>
            </a:r>
            <a:endParaRPr dirty="0">
              <a:latin typeface="Century Gothic"/>
              <a:cs typeface="Century Gothic"/>
            </a:endParaRPr>
          </a:p>
        </p:txBody>
      </p:sp>
      <p:sp>
        <p:nvSpPr>
          <p:cNvPr id="4" name="TextBox 3"/>
          <p:cNvSpPr txBox="1"/>
          <p:nvPr/>
        </p:nvSpPr>
        <p:spPr>
          <a:xfrm>
            <a:off x="2865534" y="6059835"/>
            <a:ext cx="3377848" cy="369332"/>
          </a:xfrm>
          <a:prstGeom prst="rect">
            <a:avLst/>
          </a:prstGeom>
          <a:noFill/>
        </p:spPr>
        <p:txBody>
          <a:bodyPr wrap="none" rtlCol="0">
            <a:spAutoFit/>
          </a:bodyPr>
          <a:lstStyle/>
          <a:p>
            <a:r>
              <a:rPr lang="en-US" dirty="0" smtClean="0"/>
              <a:t>Also called auxiliary memory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extShape 1"/>
          <p:cNvSpPr txBox="1"/>
          <p:nvPr/>
        </p:nvSpPr>
        <p:spPr>
          <a:xfrm>
            <a:off x="658800" y="456120"/>
            <a:ext cx="7824600" cy="1067400"/>
          </a:xfrm>
          <a:prstGeom prst="rect">
            <a:avLst/>
          </a:prstGeom>
          <a:noFill/>
          <a:ln>
            <a:noFill/>
          </a:ln>
        </p:spPr>
        <p:txBody>
          <a:bodyPr tIns="0" bIns="0" anchor="b"/>
          <a:lstStyle/>
          <a:p>
            <a:pPr>
              <a:lnSpc>
                <a:spcPct val="100000"/>
              </a:lnSpc>
            </a:pPr>
            <a:r>
              <a:rPr lang="en-US" sz="5200" spc="-1" dirty="0">
                <a:solidFill>
                  <a:srgbClr val="730000"/>
                </a:solidFill>
                <a:uFill>
                  <a:solidFill>
                    <a:srgbClr val="FFFFFF"/>
                  </a:solidFill>
                </a:uFill>
                <a:latin typeface="Century Gothic"/>
                <a:cs typeface="Century Gothic"/>
              </a:rPr>
              <a:t>Cache</a:t>
            </a:r>
            <a:r>
              <a:rPr lang="en-US" sz="5200" strike="noStrike" spc="-1" dirty="0">
                <a:solidFill>
                  <a:srgbClr val="390000"/>
                </a:solidFill>
                <a:uFill>
                  <a:solidFill>
                    <a:srgbClr val="FFFFFF"/>
                  </a:solidFill>
                </a:uFill>
                <a:latin typeface="Calisto MT"/>
              </a:rPr>
              <a:t> </a:t>
            </a:r>
            <a:r>
              <a:rPr lang="en-US" sz="5200" spc="-1" dirty="0">
                <a:solidFill>
                  <a:srgbClr val="730000"/>
                </a:solidFill>
                <a:uFill>
                  <a:solidFill>
                    <a:srgbClr val="FFFFFF"/>
                  </a:solidFill>
                </a:uFill>
                <a:latin typeface="Century Gothic"/>
                <a:cs typeface="Century Gothic"/>
              </a:rPr>
              <a:t>Memory</a:t>
            </a:r>
            <a:endParaRPr sz="5200" spc="-1" dirty="0">
              <a:solidFill>
                <a:srgbClr val="730000"/>
              </a:solidFill>
              <a:uFill>
                <a:solidFill>
                  <a:srgbClr val="FFFFFF"/>
                </a:solidFill>
              </a:uFill>
              <a:latin typeface="Century Gothic"/>
              <a:cs typeface="Century Gothic"/>
            </a:endParaRPr>
          </a:p>
        </p:txBody>
      </p:sp>
      <p:sp>
        <p:nvSpPr>
          <p:cNvPr id="352" name="TextShape 2"/>
          <p:cNvSpPr txBox="1"/>
          <p:nvPr/>
        </p:nvSpPr>
        <p:spPr>
          <a:xfrm>
            <a:off x="304920" y="2286000"/>
            <a:ext cx="8534160" cy="4190760"/>
          </a:xfrm>
          <a:prstGeom prst="rect">
            <a:avLst/>
          </a:prstGeom>
          <a:noFill/>
          <a:ln>
            <a:noFill/>
          </a:ln>
        </p:spPr>
        <p:txBody>
          <a:bodyPr/>
          <a:lstStyle/>
          <a:p>
            <a:pPr marL="343260" indent="-342900">
              <a:lnSpc>
                <a:spcPct val="100000"/>
              </a:lnSpc>
              <a:buClr>
                <a:srgbClr val="990000"/>
              </a:buClr>
              <a:buSzPct val="75000"/>
              <a:buFont typeface="+mj-lt"/>
              <a:buAutoNum type="arabicPeriod"/>
            </a:pPr>
            <a:r>
              <a:rPr lang="en-US" dirty="0"/>
              <a:t>Invisible to the </a:t>
            </a:r>
            <a:r>
              <a:rPr lang="en-US" dirty="0" smtClean="0"/>
              <a:t>OS</a:t>
            </a:r>
            <a:r>
              <a:rPr lang="en-US" dirty="0"/>
              <a:t/>
            </a:r>
            <a:br>
              <a:rPr lang="en-US" dirty="0"/>
            </a:br>
            <a:endParaRPr dirty="0"/>
          </a:p>
          <a:p>
            <a:pPr marL="343260" indent="-342900">
              <a:lnSpc>
                <a:spcPct val="100000"/>
              </a:lnSpc>
              <a:buClr>
                <a:srgbClr val="990000"/>
              </a:buClr>
              <a:buSzPct val="75000"/>
              <a:buFont typeface="+mj-lt"/>
              <a:buAutoNum type="arabicPeriod"/>
            </a:pPr>
            <a:r>
              <a:rPr lang="en-US" dirty="0"/>
              <a:t>Interacts with other memory management </a:t>
            </a:r>
            <a:r>
              <a:rPr lang="en-US" dirty="0" smtClean="0"/>
              <a:t>hardware</a:t>
            </a:r>
            <a:r>
              <a:rPr lang="en-US" dirty="0"/>
              <a:t/>
            </a:r>
            <a:br>
              <a:rPr lang="en-US" dirty="0"/>
            </a:br>
            <a:endParaRPr dirty="0"/>
          </a:p>
          <a:p>
            <a:pPr marL="343260" indent="-342900">
              <a:lnSpc>
                <a:spcPct val="100000"/>
              </a:lnSpc>
              <a:buClr>
                <a:srgbClr val="990000"/>
              </a:buClr>
              <a:buSzPct val="75000"/>
              <a:buFont typeface="+mj-lt"/>
              <a:buAutoNum type="arabicPeriod"/>
            </a:pPr>
            <a:r>
              <a:rPr lang="en-US" dirty="0"/>
              <a:t>Processor must access memory at least once per instruction </a:t>
            </a:r>
            <a:r>
              <a:rPr lang="en-US" dirty="0" smtClean="0"/>
              <a:t>cycle</a:t>
            </a:r>
            <a:r>
              <a:rPr lang="en-US" dirty="0"/>
              <a:t/>
            </a:r>
            <a:br>
              <a:rPr lang="en-US" dirty="0"/>
            </a:br>
            <a:endParaRPr dirty="0"/>
          </a:p>
          <a:p>
            <a:pPr marL="343260" indent="-342900">
              <a:lnSpc>
                <a:spcPct val="100000"/>
              </a:lnSpc>
              <a:buClr>
                <a:srgbClr val="990000"/>
              </a:buClr>
              <a:buSzPct val="75000"/>
              <a:buFont typeface="+mj-lt"/>
              <a:buAutoNum type="arabicPeriod"/>
            </a:pPr>
            <a:r>
              <a:rPr lang="en-US" dirty="0"/>
              <a:t>Processor execution is limited by memory cycle </a:t>
            </a:r>
            <a:r>
              <a:rPr lang="en-US" dirty="0" smtClean="0"/>
              <a:t>time</a:t>
            </a:r>
            <a:r>
              <a:rPr lang="en-US" dirty="0"/>
              <a:t/>
            </a:r>
            <a:br>
              <a:rPr lang="en-US" dirty="0"/>
            </a:br>
            <a:endParaRPr dirty="0"/>
          </a:p>
          <a:p>
            <a:pPr marL="343260" indent="-342900">
              <a:lnSpc>
                <a:spcPct val="100000"/>
              </a:lnSpc>
              <a:buClr>
                <a:srgbClr val="990000"/>
              </a:buClr>
              <a:buSzPct val="75000"/>
              <a:buFont typeface="+mj-lt"/>
              <a:buAutoNum type="arabicPeriod"/>
            </a:pPr>
            <a:r>
              <a:rPr lang="en-US" dirty="0"/>
              <a:t>Exploit the principle of locality with a small, fast </a:t>
            </a:r>
            <a:r>
              <a:rPr lang="en-US" dirty="0" smtClean="0"/>
              <a:t>memory</a:t>
            </a:r>
            <a:br>
              <a:rPr lang="en-US" dirty="0" smtClean="0"/>
            </a:br>
            <a:endParaRPr dirty="0"/>
          </a:p>
        </p:txBody>
      </p:sp>
      <p:pic>
        <p:nvPicPr>
          <p:cNvPr id="5" name="Picture 4" descr="cpu.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780" y="-102062"/>
            <a:ext cx="1906845" cy="1906845"/>
          </a:xfrm>
          <a:prstGeom prst="rect">
            <a:avLst/>
          </a:prstGeom>
          <a:scene3d>
            <a:camera prst="orthographicFront">
              <a:rot lat="720000" lon="0" rev="0"/>
            </a:camera>
            <a:lightRig rig="threePt" dir="t"/>
          </a:scene3d>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 name="Picture 5"/>
          <p:cNvPicPr/>
          <p:nvPr/>
        </p:nvPicPr>
        <p:blipFill>
          <a:blip r:embed="rId3"/>
          <a:srcRect t="2726" b="29091"/>
          <a:stretch/>
        </p:blipFill>
        <p:spPr>
          <a:xfrm>
            <a:off x="1219320" y="524520"/>
            <a:ext cx="6933960" cy="6118200"/>
          </a:xfrm>
          <a:prstGeom prst="rect">
            <a:avLst/>
          </a:prstGeom>
          <a:ln>
            <a:noFill/>
          </a:ln>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Picture 4"/>
          <p:cNvPicPr/>
          <p:nvPr/>
        </p:nvPicPr>
        <p:blipFill>
          <a:blip r:embed="rId3"/>
          <a:srcRect l="6363" t="7059" r="9089" b="8237"/>
          <a:stretch/>
        </p:blipFill>
        <p:spPr>
          <a:xfrm>
            <a:off x="762120" y="685800"/>
            <a:ext cx="7503120" cy="580860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6" name="Picture 7"/>
          <p:cNvPicPr/>
          <p:nvPr/>
        </p:nvPicPr>
        <p:blipFill>
          <a:blip r:embed="rId3"/>
          <a:srcRect t="9999" b="10909"/>
          <a:stretch/>
        </p:blipFill>
        <p:spPr>
          <a:xfrm>
            <a:off x="1676520" y="685800"/>
            <a:ext cx="5732280" cy="5866920"/>
          </a:xfrm>
          <a:prstGeom prst="rect">
            <a:avLst/>
          </a:prstGeom>
          <a:ln>
            <a:noFill/>
          </a:ln>
        </p:spPr>
      </p:pic>
    </p:spTree>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5400" b="1" spc="-1" dirty="0" smtClean="0">
                <a:solidFill>
                  <a:srgbClr val="390000"/>
                </a:solidFill>
                <a:uFill>
                  <a:solidFill>
                    <a:srgbClr val="FFFFFF"/>
                  </a:solidFill>
                </a:uFill>
                <a:latin typeface="Calisto MT"/>
              </a:rPr>
              <a:t>Cache </a:t>
            </a:r>
            <a:r>
              <a:rPr lang="en-US" sz="5400" b="1" spc="-1" dirty="0">
                <a:solidFill>
                  <a:srgbClr val="390000"/>
                </a:solidFill>
                <a:uFill>
                  <a:solidFill>
                    <a:srgbClr val="FFFFFF"/>
                  </a:solidFill>
                </a:uFill>
                <a:latin typeface="Calisto MT"/>
              </a:rPr>
              <a:t>Design</a:t>
            </a:r>
            <a:endParaRPr lang="en-US" sz="5400" dirty="0"/>
          </a:p>
        </p:txBody>
      </p:sp>
      <p:sp>
        <p:nvSpPr>
          <p:cNvPr id="4" name="TextBox 3"/>
          <p:cNvSpPr txBox="1"/>
          <p:nvPr/>
        </p:nvSpPr>
        <p:spPr>
          <a:xfrm>
            <a:off x="2528739" y="2903096"/>
            <a:ext cx="4022635" cy="2308324"/>
          </a:xfrm>
          <a:prstGeom prst="rect">
            <a:avLst/>
          </a:prstGeom>
          <a:noFill/>
        </p:spPr>
        <p:txBody>
          <a:bodyPr wrap="none" rtlCol="0">
            <a:spAutoFit/>
          </a:bodyPr>
          <a:lstStyle/>
          <a:p>
            <a:r>
              <a:rPr lang="en-US" sz="2400" spc="-1" dirty="0">
                <a:solidFill>
                  <a:srgbClr val="000000"/>
                </a:solidFill>
                <a:uFill>
                  <a:solidFill>
                    <a:srgbClr val="FFFFFF"/>
                  </a:solidFill>
                </a:uFill>
              </a:rPr>
              <a:t>• Cache size</a:t>
            </a:r>
            <a:endParaRPr lang="en-US" sz="2400" dirty="0"/>
          </a:p>
          <a:p>
            <a:r>
              <a:rPr lang="en-US" sz="2400" spc="-1" dirty="0">
                <a:solidFill>
                  <a:srgbClr val="000000"/>
                </a:solidFill>
                <a:uFill>
                  <a:solidFill>
                    <a:srgbClr val="FFFFFF"/>
                  </a:solidFill>
                </a:uFill>
              </a:rPr>
              <a:t>• Block size</a:t>
            </a:r>
            <a:endParaRPr lang="en-US" sz="2400" dirty="0"/>
          </a:p>
          <a:p>
            <a:r>
              <a:rPr lang="en-US" sz="2400" spc="-1" dirty="0">
                <a:solidFill>
                  <a:srgbClr val="000000"/>
                </a:solidFill>
                <a:uFill>
                  <a:solidFill>
                    <a:srgbClr val="FFFFFF"/>
                  </a:solidFill>
                </a:uFill>
              </a:rPr>
              <a:t>• Mapping function</a:t>
            </a:r>
            <a:endParaRPr lang="en-US" sz="2400" dirty="0"/>
          </a:p>
          <a:p>
            <a:r>
              <a:rPr lang="en-US" sz="2400" spc="-1" dirty="0">
                <a:solidFill>
                  <a:srgbClr val="000000"/>
                </a:solidFill>
                <a:uFill>
                  <a:solidFill>
                    <a:srgbClr val="FFFFFF"/>
                  </a:solidFill>
                </a:uFill>
              </a:rPr>
              <a:t>• Replacement algorithm</a:t>
            </a:r>
            <a:endParaRPr lang="en-US" sz="2400" dirty="0"/>
          </a:p>
          <a:p>
            <a:r>
              <a:rPr lang="en-US" sz="2400" spc="-1" dirty="0">
                <a:solidFill>
                  <a:srgbClr val="000000"/>
                </a:solidFill>
                <a:uFill>
                  <a:solidFill>
                    <a:srgbClr val="FFFFFF"/>
                  </a:solidFill>
                </a:uFill>
              </a:rPr>
              <a:t>• Write policy</a:t>
            </a:r>
            <a:endParaRPr lang="en-US" sz="2400" dirty="0"/>
          </a:p>
          <a:p>
            <a:r>
              <a:rPr lang="en-US" sz="2400" spc="-1" dirty="0">
                <a:solidFill>
                  <a:srgbClr val="000000"/>
                </a:solidFill>
                <a:uFill>
                  <a:solidFill>
                    <a:srgbClr val="FFFFFF"/>
                  </a:solidFill>
                </a:uFill>
              </a:rPr>
              <a:t>• Number of cache </a:t>
            </a:r>
            <a:r>
              <a:rPr lang="en-US" sz="2400" spc="-1" dirty="0" smtClean="0">
                <a:solidFill>
                  <a:srgbClr val="000000"/>
                </a:solidFill>
                <a:uFill>
                  <a:solidFill>
                    <a:srgbClr val="FFFFFF"/>
                  </a:solidFill>
                </a:uFill>
              </a:rPr>
              <a:t>levels</a:t>
            </a:r>
            <a:endParaRPr lang="en-US" sz="2400" dirty="0"/>
          </a:p>
        </p:txBody>
      </p:sp>
    </p:spTree>
    <p:extLst>
      <p:ext uri="{BB962C8B-B14F-4D97-AF65-F5344CB8AC3E}">
        <p14:creationId xmlns:p14="http://schemas.microsoft.com/office/powerpoint/2010/main" val="138625374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5200" strike="noStrike" spc="-1">
                <a:solidFill>
                  <a:srgbClr val="730000"/>
                </a:solidFill>
                <a:uFill>
                  <a:solidFill>
                    <a:srgbClr val="FFFFFF"/>
                  </a:solidFill>
                </a:uFill>
                <a:latin typeface="Calisto MT"/>
              </a:rPr>
              <a:t>Cache and Block Size</a:t>
            </a:r>
            <a:endParaRPr/>
          </a:p>
        </p:txBody>
      </p:sp>
      <p:pic>
        <p:nvPicPr>
          <p:cNvPr id="2" name="Picture 1"/>
          <p:cNvPicPr>
            <a:picLocks noChangeAspect="1"/>
          </p:cNvPicPr>
          <p:nvPr/>
        </p:nvPicPr>
        <p:blipFill>
          <a:blip r:embed="rId3"/>
          <a:stretch>
            <a:fillRect/>
          </a:stretch>
        </p:blipFill>
        <p:spPr>
          <a:xfrm>
            <a:off x="946125" y="2760903"/>
            <a:ext cx="7224099" cy="213807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pc="-1" dirty="0">
                <a:solidFill>
                  <a:srgbClr val="730000"/>
                </a:solidFill>
                <a:uFill>
                  <a:solidFill>
                    <a:srgbClr val="FFFFFF"/>
                  </a:solidFill>
                </a:uFill>
                <a:latin typeface="Century Gothic"/>
                <a:cs typeface="Century Gothic"/>
              </a:rPr>
              <a:t>Important</a:t>
            </a:r>
            <a:r>
              <a:rPr lang="en-US" sz="5200" strike="noStrike" spc="-1" dirty="0" smtClean="0">
                <a:solidFill>
                  <a:srgbClr val="730000"/>
                </a:solidFill>
                <a:uFill>
                  <a:solidFill>
                    <a:srgbClr val="FFFFFF"/>
                  </a:solidFill>
                </a:uFill>
                <a:latin typeface="Century Gothic"/>
                <a:cs typeface="Century Gothic"/>
              </a:rPr>
              <a:t> Questions</a:t>
            </a:r>
            <a:endParaRPr dirty="0">
              <a:latin typeface="Century Gothic"/>
              <a:cs typeface="Century Gothic"/>
            </a:endParaRPr>
          </a:p>
        </p:txBody>
      </p:sp>
      <p:sp>
        <p:nvSpPr>
          <p:cNvPr id="5" name="Rectangle 4"/>
          <p:cNvSpPr/>
          <p:nvPr/>
        </p:nvSpPr>
        <p:spPr>
          <a:xfrm>
            <a:off x="658800" y="2366489"/>
            <a:ext cx="8085161" cy="3139321"/>
          </a:xfrm>
          <a:prstGeom prst="rect">
            <a:avLst/>
          </a:prstGeom>
        </p:spPr>
        <p:txBody>
          <a:bodyPr wrap="square">
            <a:spAutoFit/>
          </a:bodyPr>
          <a:lstStyle/>
          <a:p>
            <a:pPr marL="342900" indent="-342900">
              <a:buFont typeface="+mj-lt"/>
              <a:buAutoNum type="arabicPeriod"/>
            </a:pPr>
            <a:r>
              <a:rPr lang="en-US" dirty="0" smtClean="0"/>
              <a:t>When </a:t>
            </a:r>
            <a:r>
              <a:rPr lang="en-US" dirty="0"/>
              <a:t>we copy a block of data from main memory </a:t>
            </a:r>
            <a:r>
              <a:rPr lang="en-US" dirty="0" smtClean="0"/>
              <a:t>to the </a:t>
            </a:r>
            <a:r>
              <a:rPr lang="en-US" dirty="0"/>
              <a:t>cache, where exactly should we put </a:t>
            </a:r>
            <a:r>
              <a:rPr lang="en-US" dirty="0" smtClean="0"/>
              <a:t>it</a:t>
            </a:r>
            <a:r>
              <a:rPr lang="en-US" dirty="0" smtClean="0">
                <a:latin typeface="Courier"/>
                <a:cs typeface="Courier"/>
              </a:rPr>
              <a:t>?</a:t>
            </a:r>
            <a:r>
              <a:rPr lang="en-US" dirty="0" smtClean="0"/>
              <a:t/>
            </a:r>
            <a:br>
              <a:rPr lang="en-US" dirty="0" smtClean="0"/>
            </a:br>
            <a:endParaRPr lang="en-US" dirty="0"/>
          </a:p>
          <a:p>
            <a:pPr marL="342900" indent="-342900">
              <a:buFont typeface="+mj-lt"/>
              <a:buAutoNum type="arabicPeriod"/>
            </a:pPr>
            <a:r>
              <a:rPr lang="en-US" dirty="0" smtClean="0"/>
              <a:t>How </a:t>
            </a:r>
            <a:r>
              <a:rPr lang="en-US" dirty="0"/>
              <a:t>can we tell if a word is already in the cache, or </a:t>
            </a:r>
            <a:r>
              <a:rPr lang="en-US" dirty="0" smtClean="0"/>
              <a:t>if it </a:t>
            </a:r>
            <a:r>
              <a:rPr lang="en-US" dirty="0"/>
              <a:t>has to be fetched from main memory first</a:t>
            </a:r>
            <a:r>
              <a:rPr lang="en-US" dirty="0">
                <a:latin typeface="Courier"/>
                <a:cs typeface="Courier"/>
              </a:rPr>
              <a:t>?</a:t>
            </a:r>
            <a:r>
              <a:rPr lang="en-US" dirty="0" smtClean="0"/>
              <a:t/>
            </a:r>
            <a:br>
              <a:rPr lang="en-US" dirty="0" smtClean="0"/>
            </a:br>
            <a:endParaRPr lang="en-US" dirty="0"/>
          </a:p>
          <a:p>
            <a:pPr marL="342900" indent="-342900">
              <a:buFont typeface="+mj-lt"/>
              <a:buAutoNum type="arabicPeriod"/>
            </a:pPr>
            <a:r>
              <a:rPr lang="en-US" dirty="0" smtClean="0"/>
              <a:t>Eventually</a:t>
            </a:r>
            <a:r>
              <a:rPr lang="en-US" dirty="0"/>
              <a:t>, the small cache memory might fill up. </a:t>
            </a:r>
            <a:r>
              <a:rPr lang="en-US" dirty="0" smtClean="0"/>
              <a:t>To load </a:t>
            </a:r>
            <a:r>
              <a:rPr lang="en-US" dirty="0"/>
              <a:t>a new block from main RAM, we’d have to </a:t>
            </a:r>
            <a:r>
              <a:rPr lang="en-US" dirty="0" smtClean="0"/>
              <a:t>replace one </a:t>
            </a:r>
            <a:r>
              <a:rPr lang="en-US" dirty="0"/>
              <a:t>of the existing blocks in the cache... which one</a:t>
            </a:r>
            <a:r>
              <a:rPr lang="en-US" dirty="0">
                <a:latin typeface="Courier"/>
                <a:cs typeface="Courier"/>
              </a:rPr>
              <a:t>?</a:t>
            </a:r>
            <a:r>
              <a:rPr lang="en-US" dirty="0" smtClean="0"/>
              <a:t/>
            </a:r>
            <a:br>
              <a:rPr lang="en-US" dirty="0" smtClean="0"/>
            </a:br>
            <a:endParaRPr lang="en-US" dirty="0"/>
          </a:p>
          <a:p>
            <a:pPr marL="342900" indent="-342900">
              <a:buFont typeface="+mj-lt"/>
              <a:buAutoNum type="arabicPeriod"/>
            </a:pPr>
            <a:r>
              <a:rPr lang="en-US" dirty="0" smtClean="0"/>
              <a:t>How </a:t>
            </a:r>
            <a:r>
              <a:rPr lang="en-US" dirty="0"/>
              <a:t>can write operations be handled by the </a:t>
            </a:r>
            <a:r>
              <a:rPr lang="en-US" dirty="0" smtClean="0"/>
              <a:t>memory system</a:t>
            </a:r>
            <a:r>
              <a:rPr lang="en-US" dirty="0">
                <a:latin typeface="Courier"/>
                <a:cs typeface="Courier"/>
              </a:rPr>
              <a:t>?</a:t>
            </a:r>
          </a:p>
        </p:txBody>
      </p:sp>
    </p:spTree>
    <p:extLst>
      <p:ext uri="{BB962C8B-B14F-4D97-AF65-F5344CB8AC3E}">
        <p14:creationId xmlns:p14="http://schemas.microsoft.com/office/powerpoint/2010/main" val="22797791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latin typeface="Century Gothic"/>
                <a:cs typeface="Century Gothic"/>
              </a:rPr>
              <a:t>Where Does Data Go?</a:t>
            </a:r>
            <a:endParaRPr dirty="0">
              <a:latin typeface="Century Gothic"/>
              <a:cs typeface="Century Gothic"/>
            </a:endParaRPr>
          </a:p>
        </p:txBody>
      </p:sp>
      <p:sp>
        <p:nvSpPr>
          <p:cNvPr id="6" name="Rectangle 5"/>
          <p:cNvSpPr/>
          <p:nvPr/>
        </p:nvSpPr>
        <p:spPr>
          <a:xfrm>
            <a:off x="210847" y="3040616"/>
            <a:ext cx="6332124" cy="2862323"/>
          </a:xfrm>
          <a:prstGeom prst="rect">
            <a:avLst/>
          </a:prstGeom>
        </p:spPr>
        <p:txBody>
          <a:bodyPr wrap="square">
            <a:spAutoFit/>
          </a:bodyPr>
          <a:lstStyle/>
          <a:p>
            <a:r>
              <a:rPr lang="en-US" dirty="0" smtClean="0"/>
              <a:t>We have a 16</a:t>
            </a:r>
            <a:r>
              <a:rPr lang="en-US" dirty="0"/>
              <a:t>-byte main </a:t>
            </a:r>
            <a:r>
              <a:rPr lang="en-US" dirty="0" smtClean="0"/>
              <a:t>memory and </a:t>
            </a:r>
          </a:p>
          <a:p>
            <a:r>
              <a:rPr lang="en-US" dirty="0" smtClean="0"/>
              <a:t>a </a:t>
            </a:r>
            <a:r>
              <a:rPr lang="en-US" dirty="0"/>
              <a:t>4-byte cache (</a:t>
            </a:r>
            <a:r>
              <a:rPr lang="en-US" dirty="0" smtClean="0"/>
              <a:t>four 1</a:t>
            </a:r>
            <a:r>
              <a:rPr lang="en-US" dirty="0"/>
              <a:t>-byte blocks)</a:t>
            </a:r>
            <a:r>
              <a:rPr lang="en-US" dirty="0" smtClean="0"/>
              <a:t>.</a:t>
            </a:r>
          </a:p>
          <a:p>
            <a:endParaRPr lang="en-US" dirty="0"/>
          </a:p>
          <a:p>
            <a:r>
              <a:rPr lang="en-US" dirty="0" smtClean="0"/>
              <a:t>Memory </a:t>
            </a:r>
            <a:r>
              <a:rPr lang="en-US" dirty="0"/>
              <a:t>locations 0, 4, </a:t>
            </a:r>
            <a:r>
              <a:rPr lang="en-US" dirty="0" smtClean="0"/>
              <a:t>8 and </a:t>
            </a:r>
            <a:r>
              <a:rPr lang="en-US" dirty="0"/>
              <a:t>12 all </a:t>
            </a:r>
            <a:endParaRPr lang="en-US" dirty="0" smtClean="0"/>
          </a:p>
          <a:p>
            <a:r>
              <a:rPr lang="en-US" dirty="0" smtClean="0"/>
              <a:t>map </a:t>
            </a:r>
            <a:r>
              <a:rPr lang="en-US" dirty="0"/>
              <a:t>to </a:t>
            </a:r>
            <a:r>
              <a:rPr lang="en-US" dirty="0" smtClean="0"/>
              <a:t>cache block </a:t>
            </a:r>
            <a:r>
              <a:rPr lang="en-US" dirty="0"/>
              <a:t>0.</a:t>
            </a:r>
          </a:p>
          <a:p>
            <a:endParaRPr lang="en-US" dirty="0" smtClean="0"/>
          </a:p>
          <a:p>
            <a:r>
              <a:rPr lang="en-US" dirty="0" smtClean="0"/>
              <a:t>Addresses </a:t>
            </a:r>
            <a:r>
              <a:rPr lang="en-US" dirty="0"/>
              <a:t>1, 5, 9 and </a:t>
            </a:r>
            <a:r>
              <a:rPr lang="en-US" dirty="0" smtClean="0"/>
              <a:t>13 map </a:t>
            </a:r>
            <a:r>
              <a:rPr lang="en-US" dirty="0"/>
              <a:t>to </a:t>
            </a:r>
            <a:endParaRPr lang="en-US" dirty="0" smtClean="0"/>
          </a:p>
          <a:p>
            <a:r>
              <a:rPr lang="en-US" dirty="0" smtClean="0"/>
              <a:t>cache </a:t>
            </a:r>
            <a:r>
              <a:rPr lang="en-US" dirty="0"/>
              <a:t>block 1, etc.</a:t>
            </a:r>
          </a:p>
          <a:p>
            <a:endParaRPr lang="en-US" dirty="0"/>
          </a:p>
          <a:p>
            <a:r>
              <a:rPr lang="en-US" dirty="0" smtClean="0"/>
              <a:t>How </a:t>
            </a:r>
            <a:r>
              <a:rPr lang="en-US" dirty="0"/>
              <a:t>can we compute </a:t>
            </a:r>
            <a:r>
              <a:rPr lang="en-US" dirty="0" smtClean="0"/>
              <a:t>this mapping</a:t>
            </a:r>
            <a:r>
              <a:rPr lang="en-US" dirty="0"/>
              <a:t>?</a:t>
            </a:r>
          </a:p>
        </p:txBody>
      </p:sp>
      <p:sp>
        <p:nvSpPr>
          <p:cNvPr id="7" name="TextBox 6"/>
          <p:cNvSpPr txBox="1"/>
          <p:nvPr/>
        </p:nvSpPr>
        <p:spPr>
          <a:xfrm>
            <a:off x="793776" y="2671284"/>
            <a:ext cx="2908556" cy="369332"/>
          </a:xfrm>
          <a:prstGeom prst="rect">
            <a:avLst/>
          </a:prstGeom>
          <a:noFill/>
        </p:spPr>
        <p:txBody>
          <a:bodyPr wrap="none" rtlCol="0">
            <a:spAutoFit/>
          </a:bodyPr>
          <a:lstStyle/>
          <a:p>
            <a:r>
              <a:rPr lang="en-US" b="1" dirty="0" smtClean="0"/>
              <a:t>Direct Mapped Example</a:t>
            </a:r>
            <a:endParaRPr lang="en-US" b="1" dirty="0"/>
          </a:p>
        </p:txBody>
      </p:sp>
      <p:grpSp>
        <p:nvGrpSpPr>
          <p:cNvPr id="16" name="Group 15"/>
          <p:cNvGrpSpPr/>
          <p:nvPr/>
        </p:nvGrpSpPr>
        <p:grpSpPr>
          <a:xfrm>
            <a:off x="4683283" y="2342773"/>
            <a:ext cx="4281419" cy="4081507"/>
            <a:chOff x="4275043" y="1876837"/>
            <a:chExt cx="4281419" cy="4081507"/>
          </a:xfrm>
        </p:grpSpPr>
        <p:pic>
          <p:nvPicPr>
            <p:cNvPr id="17" name="Picture 16" descr="cache_examp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1931" y="2438148"/>
              <a:ext cx="3884531" cy="3520196"/>
            </a:xfrm>
            <a:prstGeom prst="rect">
              <a:avLst/>
            </a:prstGeom>
          </p:spPr>
        </p:pic>
        <p:sp>
          <p:nvSpPr>
            <p:cNvPr id="18" name="TextBox 17"/>
            <p:cNvSpPr txBox="1"/>
            <p:nvPr/>
          </p:nvSpPr>
          <p:spPr>
            <a:xfrm>
              <a:off x="4275043" y="1876837"/>
              <a:ext cx="1107996" cy="646331"/>
            </a:xfrm>
            <a:prstGeom prst="rect">
              <a:avLst/>
            </a:prstGeom>
            <a:noFill/>
          </p:spPr>
          <p:txBody>
            <a:bodyPr wrap="none" rtlCol="0">
              <a:spAutoFit/>
            </a:bodyPr>
            <a:lstStyle/>
            <a:p>
              <a:r>
                <a:rPr lang="en-US" dirty="0" smtClean="0"/>
                <a:t>Memory </a:t>
              </a:r>
            </a:p>
            <a:p>
              <a:r>
                <a:rPr lang="en-US" dirty="0" smtClean="0"/>
                <a:t>Address</a:t>
              </a:r>
              <a:endParaRPr lang="en-US" dirty="0"/>
            </a:p>
          </p:txBody>
        </p:sp>
      </p:grpSp>
      <p:sp>
        <p:nvSpPr>
          <p:cNvPr id="3" name="Rectangle 2"/>
          <p:cNvSpPr/>
          <p:nvPr/>
        </p:nvSpPr>
        <p:spPr>
          <a:xfrm>
            <a:off x="109647" y="1730116"/>
            <a:ext cx="8855056" cy="307777"/>
          </a:xfrm>
          <a:prstGeom prst="rect">
            <a:avLst/>
          </a:prstGeom>
        </p:spPr>
        <p:txBody>
          <a:bodyPr wrap="square">
            <a:spAutoFit/>
          </a:bodyPr>
          <a:lstStyle/>
          <a:p>
            <a:pPr algn="ctr"/>
            <a:r>
              <a:rPr lang="en-US" sz="1400" dirty="0" smtClean="0">
                <a:solidFill>
                  <a:schemeClr val="accent1"/>
                </a:solidFill>
              </a:rPr>
              <a:t>1. When </a:t>
            </a:r>
            <a:r>
              <a:rPr lang="en-US" sz="1400" dirty="0">
                <a:solidFill>
                  <a:schemeClr val="accent1"/>
                </a:solidFill>
              </a:rPr>
              <a:t>we copy a block of data from main memory to the cache, where exactly should we put it</a:t>
            </a:r>
            <a:r>
              <a:rPr lang="en-US" sz="1400" dirty="0">
                <a:solidFill>
                  <a:schemeClr val="accent1"/>
                </a:solidFill>
                <a:latin typeface="Courier"/>
                <a:cs typeface="Courier"/>
              </a:rPr>
              <a:t>?</a:t>
            </a:r>
            <a:endParaRPr lang="en-US" sz="1400" dirty="0">
              <a:solidFill>
                <a:schemeClr val="accent1"/>
              </a:solidFill>
            </a:endParaRPr>
          </a:p>
        </p:txBody>
      </p:sp>
    </p:spTree>
    <p:extLst>
      <p:ext uri="{BB962C8B-B14F-4D97-AF65-F5344CB8AC3E}">
        <p14:creationId xmlns:p14="http://schemas.microsoft.com/office/powerpoint/2010/main" val="41871328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6000" strike="noStrike" spc="-1">
                <a:solidFill>
                  <a:srgbClr val="730000"/>
                </a:solidFill>
                <a:uFill>
                  <a:solidFill>
                    <a:srgbClr val="FFFFFF"/>
                  </a:solidFill>
                </a:uFill>
                <a:latin typeface="Century Gothic"/>
                <a:cs typeface="Century Gothic"/>
              </a:rPr>
              <a:t>Processor</a:t>
            </a:r>
            <a:endParaRPr>
              <a:latin typeface="Century Gothic"/>
              <a:cs typeface="Century Gothic"/>
            </a:endParaRPr>
          </a:p>
        </p:txBody>
      </p:sp>
      <p:pic>
        <p:nvPicPr>
          <p:cNvPr id="281" name="Picture 280"/>
          <p:cNvPicPr/>
          <p:nvPr/>
        </p:nvPicPr>
        <p:blipFill>
          <a:blip r:embed="rId3"/>
          <a:stretch/>
        </p:blipFill>
        <p:spPr>
          <a:xfrm>
            <a:off x="6418051" y="2089580"/>
            <a:ext cx="1472355" cy="1309653"/>
          </a:xfrm>
          <a:prstGeom prst="rect">
            <a:avLst/>
          </a:prstGeom>
          <a:ln>
            <a:noFill/>
          </a:ln>
        </p:spPr>
      </p:pic>
      <p:sp>
        <p:nvSpPr>
          <p:cNvPr id="2" name="Rectangle 1"/>
          <p:cNvSpPr/>
          <p:nvPr/>
        </p:nvSpPr>
        <p:spPr>
          <a:xfrm>
            <a:off x="474473" y="2127766"/>
            <a:ext cx="5520367" cy="1754327"/>
          </a:xfrm>
          <a:prstGeom prst="rect">
            <a:avLst/>
          </a:prstGeom>
        </p:spPr>
        <p:txBody>
          <a:bodyPr wrap="square">
            <a:spAutoFit/>
          </a:bodyPr>
          <a:lstStyle/>
          <a:p>
            <a:pPr marL="285750" indent="-285750">
              <a:buFont typeface="Arial"/>
              <a:buChar char="•"/>
            </a:pPr>
            <a:r>
              <a:rPr lang="en-US" strike="noStrike" spc="-1" dirty="0" smtClean="0">
                <a:solidFill>
                  <a:srgbClr val="000000"/>
                </a:solidFill>
                <a:uFill>
                  <a:solidFill>
                    <a:srgbClr val="FFFFFF"/>
                  </a:solidFill>
                </a:uFill>
                <a:latin typeface="+mn-lt"/>
                <a:ea typeface="+mn-ea"/>
              </a:rPr>
              <a:t>Controls the operation of the computer and performs its data processing functions. </a:t>
            </a:r>
          </a:p>
          <a:p>
            <a:endParaRPr lang="en-US" spc="-1" dirty="0">
              <a:solidFill>
                <a:srgbClr val="000000"/>
              </a:solidFill>
              <a:uFill>
                <a:solidFill>
                  <a:srgbClr val="FFFFFF"/>
                </a:solidFill>
              </a:uFill>
            </a:endParaRPr>
          </a:p>
          <a:p>
            <a:pPr marL="285750" indent="-285750">
              <a:buFont typeface="Arial"/>
              <a:buChar char="•"/>
            </a:pPr>
            <a:r>
              <a:rPr lang="en-US" strike="noStrike" spc="-1" dirty="0" smtClean="0">
                <a:solidFill>
                  <a:srgbClr val="000000"/>
                </a:solidFill>
                <a:uFill>
                  <a:solidFill>
                    <a:srgbClr val="FFFFFF"/>
                  </a:solidFill>
                </a:uFill>
                <a:latin typeface="+mn-lt"/>
                <a:ea typeface="+mn-ea"/>
              </a:rPr>
              <a:t>When there is only one processor, it is often referred to as the central processing unit (CPU).</a:t>
            </a:r>
            <a:endParaRPr lang="en-US"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latin typeface="Century Gothic"/>
                <a:cs typeface="Century Gothic"/>
              </a:rPr>
              <a:t>Using Mod</a:t>
            </a:r>
            <a:endParaRPr dirty="0">
              <a:latin typeface="Century Gothic"/>
              <a:cs typeface="Century Gothic"/>
            </a:endParaRPr>
          </a:p>
        </p:txBody>
      </p:sp>
      <p:sp>
        <p:nvSpPr>
          <p:cNvPr id="6" name="Rectangle 5"/>
          <p:cNvSpPr/>
          <p:nvPr/>
        </p:nvSpPr>
        <p:spPr>
          <a:xfrm>
            <a:off x="210847" y="3086296"/>
            <a:ext cx="6332124" cy="2677656"/>
          </a:xfrm>
          <a:prstGeom prst="rect">
            <a:avLst/>
          </a:prstGeom>
        </p:spPr>
        <p:txBody>
          <a:bodyPr wrap="square">
            <a:spAutoFit/>
          </a:bodyPr>
          <a:lstStyle/>
          <a:p>
            <a:r>
              <a:rPr lang="en-US" dirty="0" smtClean="0"/>
              <a:t>Cache contains </a:t>
            </a:r>
            <a:r>
              <a:rPr lang="en-US" b="1" dirty="0" smtClean="0">
                <a:latin typeface="Courier New"/>
                <a:cs typeface="Courier New"/>
              </a:rPr>
              <a:t>2</a:t>
            </a:r>
            <a:r>
              <a:rPr lang="en-US" b="1" baseline="30000" dirty="0" smtClean="0">
                <a:latin typeface="Courier New"/>
                <a:cs typeface="Courier New"/>
              </a:rPr>
              <a:t>k</a:t>
            </a:r>
            <a:r>
              <a:rPr lang="en-US" dirty="0" smtClean="0"/>
              <a:t> blocks</a:t>
            </a:r>
          </a:p>
          <a:p>
            <a:endParaRPr lang="en-US" baseline="30000" dirty="0"/>
          </a:p>
          <a:p>
            <a:r>
              <a:rPr lang="en-US" dirty="0" smtClean="0"/>
              <a:t>Data at memory address I would go to:</a:t>
            </a:r>
          </a:p>
          <a:p>
            <a:endParaRPr lang="en-US" dirty="0"/>
          </a:p>
          <a:p>
            <a:r>
              <a:rPr lang="en-US" b="1" i="1" dirty="0">
                <a:latin typeface="Courier New"/>
                <a:cs typeface="Courier New"/>
              </a:rPr>
              <a:t>i</a:t>
            </a:r>
            <a:r>
              <a:rPr lang="en-US" b="1" i="1" dirty="0" smtClean="0">
                <a:latin typeface="Courier New"/>
                <a:cs typeface="Courier New"/>
              </a:rPr>
              <a:t> mod 2</a:t>
            </a:r>
            <a:r>
              <a:rPr lang="en-US" b="1" i="1" baseline="30000" dirty="0" smtClean="0">
                <a:latin typeface="Courier New"/>
                <a:cs typeface="Courier New"/>
              </a:rPr>
              <a:t>k</a:t>
            </a:r>
          </a:p>
          <a:p>
            <a:endParaRPr lang="en-US" b="1" i="1" baseline="30000" dirty="0">
              <a:latin typeface="Courier New"/>
              <a:cs typeface="Courier New"/>
            </a:endParaRPr>
          </a:p>
          <a:p>
            <a:r>
              <a:rPr lang="en-US" dirty="0" smtClean="0">
                <a:cs typeface="Courier New"/>
              </a:rPr>
              <a:t>For instance with a four-block cache </a:t>
            </a:r>
          </a:p>
          <a:p>
            <a:r>
              <a:rPr lang="en-US" dirty="0" smtClean="0">
                <a:cs typeface="Courier New"/>
              </a:rPr>
              <a:t>Address 14 would map to:</a:t>
            </a:r>
          </a:p>
          <a:p>
            <a:endParaRPr lang="en-US" dirty="0">
              <a:cs typeface="Courier New"/>
            </a:endParaRPr>
          </a:p>
          <a:p>
            <a:r>
              <a:rPr lang="en-US" b="1" i="1" dirty="0" smtClean="0">
                <a:latin typeface="Courier New"/>
                <a:cs typeface="Courier New"/>
              </a:rPr>
              <a:t>14 mod 2</a:t>
            </a:r>
            <a:r>
              <a:rPr lang="en-US" b="1" i="1" baseline="30000" dirty="0" smtClean="0">
                <a:latin typeface="Courier New"/>
                <a:cs typeface="Courier New"/>
              </a:rPr>
              <a:t>2 </a:t>
            </a:r>
            <a:r>
              <a:rPr lang="en-US" b="1" i="1" dirty="0" smtClean="0">
                <a:latin typeface="Courier New"/>
                <a:cs typeface="Courier New"/>
              </a:rPr>
              <a:t>   14 mod 4    2</a:t>
            </a:r>
            <a:endParaRPr lang="en-US" b="1" i="1" dirty="0">
              <a:latin typeface="Courier New"/>
              <a:cs typeface="Courier New"/>
            </a:endParaRPr>
          </a:p>
        </p:txBody>
      </p:sp>
      <p:sp>
        <p:nvSpPr>
          <p:cNvPr id="7" name="TextBox 6"/>
          <p:cNvSpPr txBox="1"/>
          <p:nvPr/>
        </p:nvSpPr>
        <p:spPr>
          <a:xfrm>
            <a:off x="793776" y="2691467"/>
            <a:ext cx="2908556" cy="369332"/>
          </a:xfrm>
          <a:prstGeom prst="rect">
            <a:avLst/>
          </a:prstGeom>
          <a:noFill/>
        </p:spPr>
        <p:txBody>
          <a:bodyPr wrap="none" rtlCol="0">
            <a:spAutoFit/>
          </a:bodyPr>
          <a:lstStyle/>
          <a:p>
            <a:r>
              <a:rPr lang="en-US" b="1" dirty="0" smtClean="0"/>
              <a:t>Direct Mapped Example</a:t>
            </a:r>
            <a:endParaRPr lang="en-US" b="1" dirty="0"/>
          </a:p>
        </p:txBody>
      </p:sp>
      <p:cxnSp>
        <p:nvCxnSpPr>
          <p:cNvPr id="9" name="Straight Arrow Connector 8"/>
          <p:cNvCxnSpPr/>
          <p:nvPr/>
        </p:nvCxnSpPr>
        <p:spPr>
          <a:xfrm>
            <a:off x="1576211" y="5586017"/>
            <a:ext cx="3288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3214102" y="5586017"/>
            <a:ext cx="3288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 name="Picture 12" descr="cache_example_pl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593" y="2884248"/>
            <a:ext cx="3904343" cy="3538150"/>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653824478"/>
              </p:ext>
            </p:extLst>
          </p:nvPr>
        </p:nvGraphicFramePr>
        <p:xfrm>
          <a:off x="4747008" y="3018144"/>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1</a:t>
                      </a:r>
                      <a:endParaRPr lang="en-US" sz="1200" b="1" baseline="0" dirty="0"/>
                    </a:p>
                  </a:txBody>
                  <a:tcPr marL="0" marR="0" marT="0" marB="0"/>
                </a:tc>
              </a:tr>
              <a:tr h="205542">
                <a:tc>
                  <a:txBody>
                    <a:bodyPr/>
                    <a:lstStyle/>
                    <a:p>
                      <a:pPr algn="r"/>
                      <a:r>
                        <a:rPr lang="en-US" sz="1200" b="1" baseline="0" dirty="0" smtClean="0"/>
                        <a:t>2</a:t>
                      </a:r>
                      <a:endParaRPr lang="en-US" sz="1200" b="1" baseline="0" dirty="0"/>
                    </a:p>
                  </a:txBody>
                  <a:tcPr marL="0" marR="0" marT="0" marB="0"/>
                </a:tc>
              </a:tr>
              <a:tr h="205542">
                <a:tc>
                  <a:txBody>
                    <a:bodyPr/>
                    <a:lstStyle/>
                    <a:p>
                      <a:pPr algn="r"/>
                      <a:r>
                        <a:rPr lang="en-US" sz="1200" b="1" baseline="0" dirty="0" smtClean="0"/>
                        <a:t>3</a:t>
                      </a:r>
                      <a:endParaRPr lang="en-US" sz="1200" b="1" baseline="0" dirty="0"/>
                    </a:p>
                  </a:txBody>
                  <a:tcPr marL="0" marR="0" marT="0" marB="0"/>
                </a:tc>
              </a:tr>
              <a:tr h="205542">
                <a:tc>
                  <a:txBody>
                    <a:bodyPr/>
                    <a:lstStyle/>
                    <a:p>
                      <a:pPr algn="r"/>
                      <a:r>
                        <a:rPr lang="en-US" sz="1200" b="1" baseline="0" dirty="0" smtClean="0"/>
                        <a:t>4</a:t>
                      </a:r>
                      <a:endParaRPr lang="en-US" sz="1200" b="1" baseline="0" dirty="0"/>
                    </a:p>
                  </a:txBody>
                  <a:tcPr marL="0" marR="0" marT="0" marB="0"/>
                </a:tc>
              </a:tr>
              <a:tr h="205542">
                <a:tc>
                  <a:txBody>
                    <a:bodyPr/>
                    <a:lstStyle/>
                    <a:p>
                      <a:pPr algn="r"/>
                      <a:r>
                        <a:rPr lang="en-US" sz="1200" b="1" baseline="0" dirty="0" smtClean="0"/>
                        <a:t>5</a:t>
                      </a:r>
                      <a:endParaRPr lang="en-US" sz="1200" b="1" baseline="0" dirty="0"/>
                    </a:p>
                  </a:txBody>
                  <a:tcPr marL="0" marR="0" marT="0" marB="0"/>
                </a:tc>
              </a:tr>
              <a:tr h="205542">
                <a:tc>
                  <a:txBody>
                    <a:bodyPr/>
                    <a:lstStyle/>
                    <a:p>
                      <a:pPr algn="r"/>
                      <a:r>
                        <a:rPr lang="en-US" sz="1200" b="1" baseline="0" dirty="0" smtClean="0"/>
                        <a:t>6</a:t>
                      </a:r>
                      <a:endParaRPr lang="en-US" sz="1200" b="1" baseline="0" dirty="0"/>
                    </a:p>
                  </a:txBody>
                  <a:tcPr marL="0" marR="0" marT="0" marB="0"/>
                </a:tc>
              </a:tr>
              <a:tr h="205542">
                <a:tc>
                  <a:txBody>
                    <a:bodyPr/>
                    <a:lstStyle/>
                    <a:p>
                      <a:pPr algn="r"/>
                      <a:r>
                        <a:rPr lang="en-US" sz="1200" b="1" baseline="0" dirty="0" smtClean="0"/>
                        <a:t>7</a:t>
                      </a:r>
                      <a:endParaRPr lang="en-US" sz="1200" b="1" baseline="0" dirty="0"/>
                    </a:p>
                  </a:txBody>
                  <a:tcPr marL="0" marR="0" marT="0" marB="0"/>
                </a:tc>
              </a:tr>
              <a:tr h="205542">
                <a:tc>
                  <a:txBody>
                    <a:bodyPr/>
                    <a:lstStyle/>
                    <a:p>
                      <a:pPr algn="r"/>
                      <a:r>
                        <a:rPr lang="en-US" sz="1200" b="1" baseline="0" dirty="0" smtClean="0"/>
                        <a:t>8</a:t>
                      </a:r>
                      <a:endParaRPr lang="en-US" sz="1200" b="1" baseline="0" dirty="0"/>
                    </a:p>
                  </a:txBody>
                  <a:tcPr marL="0" marR="0" marT="0" marB="0"/>
                </a:tc>
              </a:tr>
              <a:tr h="205542">
                <a:tc>
                  <a:txBody>
                    <a:bodyPr/>
                    <a:lstStyle/>
                    <a:p>
                      <a:pPr algn="r"/>
                      <a:r>
                        <a:rPr lang="en-US" sz="1200" b="1" baseline="0" dirty="0" smtClean="0"/>
                        <a:t>9</a:t>
                      </a:r>
                      <a:endParaRPr lang="en-US" sz="1200" b="1" baseline="0" dirty="0"/>
                    </a:p>
                  </a:txBody>
                  <a:tcPr marL="0" marR="0" marT="0" marB="0"/>
                </a:tc>
              </a:tr>
              <a:tr h="205542">
                <a:tc>
                  <a:txBody>
                    <a:bodyPr/>
                    <a:lstStyle/>
                    <a:p>
                      <a:pPr algn="r"/>
                      <a:r>
                        <a:rPr lang="en-US" sz="1200" b="1" baseline="0" dirty="0" smtClean="0"/>
                        <a:t>10</a:t>
                      </a:r>
                      <a:endParaRPr lang="en-US" sz="1200" b="1" baseline="0" dirty="0"/>
                    </a:p>
                  </a:txBody>
                  <a:tcPr marL="0" marR="0" marT="0" marB="0"/>
                </a:tc>
              </a:tr>
              <a:tr h="205542">
                <a:tc>
                  <a:txBody>
                    <a:bodyPr/>
                    <a:lstStyle/>
                    <a:p>
                      <a:pPr algn="r"/>
                      <a:r>
                        <a:rPr lang="en-US" sz="1200" b="1" baseline="0" dirty="0" smtClean="0"/>
                        <a:t>11</a:t>
                      </a:r>
                      <a:endParaRPr lang="en-US" sz="1200" b="1" baseline="0" dirty="0"/>
                    </a:p>
                  </a:txBody>
                  <a:tcPr marL="0" marR="0" marT="0" marB="0"/>
                </a:tc>
              </a:tr>
              <a:tr h="205542">
                <a:tc>
                  <a:txBody>
                    <a:bodyPr/>
                    <a:lstStyle/>
                    <a:p>
                      <a:pPr algn="r"/>
                      <a:r>
                        <a:rPr lang="en-US" sz="1200" b="1" baseline="0" dirty="0" smtClean="0"/>
                        <a:t>12</a:t>
                      </a:r>
                      <a:endParaRPr lang="en-US" sz="1200" b="1" baseline="0" dirty="0"/>
                    </a:p>
                  </a:txBody>
                  <a:tcPr marL="0" marR="0" marT="0" marB="0"/>
                </a:tc>
              </a:tr>
              <a:tr h="205542">
                <a:tc>
                  <a:txBody>
                    <a:bodyPr/>
                    <a:lstStyle/>
                    <a:p>
                      <a:pPr algn="r"/>
                      <a:r>
                        <a:rPr lang="en-US" sz="1200" b="1" baseline="0" dirty="0" smtClean="0"/>
                        <a:t>13</a:t>
                      </a:r>
                      <a:endParaRPr lang="en-US" sz="1200" b="1" baseline="0" dirty="0"/>
                    </a:p>
                  </a:txBody>
                  <a:tcPr marL="0" marR="0" marT="0" marB="0"/>
                </a:tc>
              </a:tr>
              <a:tr h="205542">
                <a:tc>
                  <a:txBody>
                    <a:bodyPr/>
                    <a:lstStyle/>
                    <a:p>
                      <a:pPr algn="r"/>
                      <a:r>
                        <a:rPr lang="en-US" sz="1200" b="1" baseline="0" dirty="0" smtClean="0"/>
                        <a:t>14</a:t>
                      </a:r>
                      <a:endParaRPr lang="en-US" sz="1200" b="1" baseline="0" dirty="0"/>
                    </a:p>
                  </a:txBody>
                  <a:tcPr marL="0" marR="0" marT="0" marB="0"/>
                </a:tc>
              </a:tr>
              <a:tr h="205542">
                <a:tc>
                  <a:txBody>
                    <a:bodyPr/>
                    <a:lstStyle/>
                    <a:p>
                      <a:pPr algn="r"/>
                      <a:r>
                        <a:rPr lang="en-US" sz="1200" b="1" baseline="0" dirty="0" smtClean="0"/>
                        <a:t>15</a:t>
                      </a:r>
                      <a:endParaRPr lang="en-US" sz="1200" b="1" baseline="0" dirty="0"/>
                    </a:p>
                  </a:txBody>
                  <a:tcPr marL="0" marR="0" marT="0" marB="0"/>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931128614"/>
              </p:ext>
            </p:extLst>
          </p:nvPr>
        </p:nvGraphicFramePr>
        <p:xfrm>
          <a:off x="8514026" y="4246808"/>
          <a:ext cx="304819" cy="822168"/>
        </p:xfrm>
        <a:graphic>
          <a:graphicData uri="http://schemas.openxmlformats.org/drawingml/2006/table">
            <a:tbl>
              <a:tblPr firstRow="1" bandRow="1">
                <a:tableStyleId>{2D5ABB26-0587-4C30-8999-92F81FD0307C}</a:tableStyleId>
              </a:tblPr>
              <a:tblGrid>
                <a:gridCol w="304819"/>
              </a:tblGrid>
              <a:tr h="205542">
                <a:tc>
                  <a:txBody>
                    <a:bodyPr/>
                    <a:lstStyle/>
                    <a:p>
                      <a:pPr algn="l"/>
                      <a:r>
                        <a:rPr lang="en-US" sz="1200" b="1" baseline="0" dirty="0" smtClean="0"/>
                        <a:t>0</a:t>
                      </a:r>
                      <a:endParaRPr lang="en-US" sz="1200" b="1" baseline="0" dirty="0"/>
                    </a:p>
                  </a:txBody>
                  <a:tcPr marL="0" marR="0" marT="0" marB="0"/>
                </a:tc>
              </a:tr>
              <a:tr h="205542">
                <a:tc>
                  <a:txBody>
                    <a:bodyPr/>
                    <a:lstStyle/>
                    <a:p>
                      <a:pPr algn="l"/>
                      <a:r>
                        <a:rPr lang="en-US" sz="1200" b="1" baseline="0" dirty="0" smtClean="0"/>
                        <a:t>1</a:t>
                      </a:r>
                      <a:endParaRPr lang="en-US" sz="1200" b="1" baseline="0" dirty="0"/>
                    </a:p>
                  </a:txBody>
                  <a:tcPr marL="0" marR="0" marT="0" marB="0"/>
                </a:tc>
              </a:tr>
              <a:tr h="205542">
                <a:tc>
                  <a:txBody>
                    <a:bodyPr/>
                    <a:lstStyle/>
                    <a:p>
                      <a:pPr algn="l"/>
                      <a:r>
                        <a:rPr lang="en-US" sz="1200" b="1" baseline="0" dirty="0" smtClean="0"/>
                        <a:t>2</a:t>
                      </a:r>
                      <a:endParaRPr lang="en-US" sz="1200" b="1" baseline="0" dirty="0"/>
                    </a:p>
                  </a:txBody>
                  <a:tcPr marL="0" marR="0" marT="0" marB="0"/>
                </a:tc>
              </a:tr>
              <a:tr h="205542">
                <a:tc>
                  <a:txBody>
                    <a:bodyPr/>
                    <a:lstStyle/>
                    <a:p>
                      <a:pPr algn="l"/>
                      <a:r>
                        <a:rPr lang="en-US" sz="1200" b="1" baseline="0" dirty="0" smtClean="0"/>
                        <a:t>3</a:t>
                      </a:r>
                      <a:endParaRPr lang="en-US" sz="1200" b="1" baseline="0" dirty="0"/>
                    </a:p>
                  </a:txBody>
                  <a:tcPr marL="0" marR="0" marT="0" marB="0"/>
                </a:tc>
              </a:tr>
            </a:tbl>
          </a:graphicData>
        </a:graphic>
      </p:graphicFrame>
      <p:cxnSp>
        <p:nvCxnSpPr>
          <p:cNvPr id="17" name="Straight Arrow Connector 16"/>
          <p:cNvCxnSpPr/>
          <p:nvPr/>
        </p:nvCxnSpPr>
        <p:spPr>
          <a:xfrm flipV="1">
            <a:off x="6089385" y="4732648"/>
            <a:ext cx="1732013" cy="1260821"/>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443034" y="2512639"/>
            <a:ext cx="1107996" cy="369332"/>
          </a:xfrm>
          <a:prstGeom prst="rect">
            <a:avLst/>
          </a:prstGeom>
          <a:noFill/>
        </p:spPr>
        <p:txBody>
          <a:bodyPr wrap="none" rtlCol="0">
            <a:spAutoFit/>
          </a:bodyPr>
          <a:lstStyle/>
          <a:p>
            <a:r>
              <a:rPr lang="en-US" dirty="0" smtClean="0"/>
              <a:t>Memory</a:t>
            </a:r>
            <a:endParaRPr lang="en-US" dirty="0"/>
          </a:p>
        </p:txBody>
      </p:sp>
      <p:sp>
        <p:nvSpPr>
          <p:cNvPr id="21" name="TextBox 20"/>
          <p:cNvSpPr txBox="1"/>
          <p:nvPr/>
        </p:nvSpPr>
        <p:spPr>
          <a:xfrm>
            <a:off x="7498030" y="3794333"/>
            <a:ext cx="970150" cy="369332"/>
          </a:xfrm>
          <a:prstGeom prst="rect">
            <a:avLst/>
          </a:prstGeom>
          <a:noFill/>
        </p:spPr>
        <p:txBody>
          <a:bodyPr wrap="none" rtlCol="0">
            <a:spAutoFit/>
          </a:bodyPr>
          <a:lstStyle/>
          <a:p>
            <a:r>
              <a:rPr lang="en-US" dirty="0" smtClean="0"/>
              <a:t>Cache</a:t>
            </a:r>
            <a:endParaRPr lang="en-US" dirty="0"/>
          </a:p>
        </p:txBody>
      </p:sp>
      <p:sp>
        <p:nvSpPr>
          <p:cNvPr id="16" name="Rectangle 15"/>
          <p:cNvSpPr/>
          <p:nvPr/>
        </p:nvSpPr>
        <p:spPr>
          <a:xfrm>
            <a:off x="127921" y="1730116"/>
            <a:ext cx="8836782" cy="307777"/>
          </a:xfrm>
          <a:prstGeom prst="rect">
            <a:avLst/>
          </a:prstGeom>
        </p:spPr>
        <p:txBody>
          <a:bodyPr wrap="square">
            <a:spAutoFit/>
          </a:bodyPr>
          <a:lstStyle/>
          <a:p>
            <a:pPr algn="ctr"/>
            <a:r>
              <a:rPr lang="en-US" sz="1400" dirty="0" smtClean="0">
                <a:solidFill>
                  <a:srgbClr val="93A299"/>
                </a:solidFill>
              </a:rPr>
              <a:t>1. When </a:t>
            </a:r>
            <a:r>
              <a:rPr lang="en-US" sz="1400" dirty="0">
                <a:solidFill>
                  <a:srgbClr val="93A299"/>
                </a:solidFill>
              </a:rPr>
              <a:t>we copy a block of data from main memory to the cache, where exactly should we put it</a:t>
            </a:r>
            <a:r>
              <a:rPr lang="en-US" sz="1400" dirty="0">
                <a:solidFill>
                  <a:srgbClr val="93A299"/>
                </a:solidFill>
                <a:latin typeface="Courier"/>
                <a:cs typeface="Courier"/>
              </a:rPr>
              <a:t>?</a:t>
            </a:r>
            <a:endParaRPr lang="en-US" sz="1400" dirty="0">
              <a:solidFill>
                <a:srgbClr val="93A299"/>
              </a:solidFill>
            </a:endParaRPr>
          </a:p>
        </p:txBody>
      </p:sp>
    </p:spTree>
    <p:extLst>
      <p:ext uri="{BB962C8B-B14F-4D97-AF65-F5344CB8AC3E}">
        <p14:creationId xmlns:p14="http://schemas.microsoft.com/office/powerpoint/2010/main" val="318522422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latin typeface="Century Gothic"/>
                <a:cs typeface="Century Gothic"/>
              </a:rPr>
              <a:t>Least Significant Bits</a:t>
            </a:r>
            <a:endParaRPr dirty="0">
              <a:latin typeface="Century Gothic"/>
              <a:cs typeface="Century Gothic"/>
            </a:endParaRPr>
          </a:p>
        </p:txBody>
      </p:sp>
      <p:sp>
        <p:nvSpPr>
          <p:cNvPr id="7" name="TextBox 6"/>
          <p:cNvSpPr txBox="1"/>
          <p:nvPr/>
        </p:nvSpPr>
        <p:spPr>
          <a:xfrm>
            <a:off x="793776" y="2879417"/>
            <a:ext cx="2908556" cy="369332"/>
          </a:xfrm>
          <a:prstGeom prst="rect">
            <a:avLst/>
          </a:prstGeom>
          <a:noFill/>
        </p:spPr>
        <p:txBody>
          <a:bodyPr wrap="none" rtlCol="0">
            <a:spAutoFit/>
          </a:bodyPr>
          <a:lstStyle/>
          <a:p>
            <a:r>
              <a:rPr lang="en-US" b="1" dirty="0" smtClean="0"/>
              <a:t>Direct Mapped Example</a:t>
            </a:r>
            <a:endParaRPr lang="en-US" b="1" dirty="0"/>
          </a:p>
        </p:txBody>
      </p:sp>
      <p:pic>
        <p:nvPicPr>
          <p:cNvPr id="9" name="Picture 8" descr="cache_example_pl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593" y="3048696"/>
            <a:ext cx="3904343" cy="353815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4293957609"/>
              </p:ext>
            </p:extLst>
          </p:nvPr>
        </p:nvGraphicFramePr>
        <p:xfrm>
          <a:off x="4747008" y="3173431"/>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1</a:t>
                      </a:r>
                      <a:endParaRPr lang="en-US" sz="1200" b="1" baseline="0" dirty="0"/>
                    </a:p>
                  </a:txBody>
                  <a:tcPr marL="0" marR="0" marT="0" marB="0"/>
                </a:tc>
              </a:tr>
              <a:tr h="205542">
                <a:tc>
                  <a:txBody>
                    <a:bodyPr/>
                    <a:lstStyle/>
                    <a:p>
                      <a:pPr algn="r"/>
                      <a:r>
                        <a:rPr lang="en-US" sz="1200" b="1" baseline="0" dirty="0" smtClean="0"/>
                        <a:t>2</a:t>
                      </a:r>
                      <a:endParaRPr lang="en-US" sz="1200" b="1" baseline="0" dirty="0"/>
                    </a:p>
                  </a:txBody>
                  <a:tcPr marL="0" marR="0" marT="0" marB="0"/>
                </a:tc>
              </a:tr>
              <a:tr h="205542">
                <a:tc>
                  <a:txBody>
                    <a:bodyPr/>
                    <a:lstStyle/>
                    <a:p>
                      <a:pPr algn="r"/>
                      <a:r>
                        <a:rPr lang="en-US" sz="1200" b="1" baseline="0" dirty="0" smtClean="0"/>
                        <a:t>3</a:t>
                      </a:r>
                      <a:endParaRPr lang="en-US" sz="1200" b="1" baseline="0" dirty="0"/>
                    </a:p>
                  </a:txBody>
                  <a:tcPr marL="0" marR="0" marT="0" marB="0"/>
                </a:tc>
              </a:tr>
              <a:tr h="205542">
                <a:tc>
                  <a:txBody>
                    <a:bodyPr/>
                    <a:lstStyle/>
                    <a:p>
                      <a:pPr algn="r"/>
                      <a:r>
                        <a:rPr lang="en-US" sz="1200" b="1" baseline="0" dirty="0" smtClean="0"/>
                        <a:t>4</a:t>
                      </a:r>
                      <a:endParaRPr lang="en-US" sz="1200" b="1" baseline="0" dirty="0"/>
                    </a:p>
                  </a:txBody>
                  <a:tcPr marL="0" marR="0" marT="0" marB="0"/>
                </a:tc>
              </a:tr>
              <a:tr h="205542">
                <a:tc>
                  <a:txBody>
                    <a:bodyPr/>
                    <a:lstStyle/>
                    <a:p>
                      <a:pPr algn="r"/>
                      <a:r>
                        <a:rPr lang="en-US" sz="1200" b="1" baseline="0" dirty="0" smtClean="0"/>
                        <a:t>5</a:t>
                      </a:r>
                      <a:endParaRPr lang="en-US" sz="1200" b="1" baseline="0" dirty="0"/>
                    </a:p>
                  </a:txBody>
                  <a:tcPr marL="0" marR="0" marT="0" marB="0"/>
                </a:tc>
              </a:tr>
              <a:tr h="205542">
                <a:tc>
                  <a:txBody>
                    <a:bodyPr/>
                    <a:lstStyle/>
                    <a:p>
                      <a:pPr algn="r"/>
                      <a:r>
                        <a:rPr lang="en-US" sz="1200" b="1" baseline="0" dirty="0" smtClean="0"/>
                        <a:t>6</a:t>
                      </a:r>
                      <a:endParaRPr lang="en-US" sz="1200" b="1" baseline="0" dirty="0"/>
                    </a:p>
                  </a:txBody>
                  <a:tcPr marL="0" marR="0" marT="0" marB="0"/>
                </a:tc>
              </a:tr>
              <a:tr h="205542">
                <a:tc>
                  <a:txBody>
                    <a:bodyPr/>
                    <a:lstStyle/>
                    <a:p>
                      <a:pPr algn="r"/>
                      <a:r>
                        <a:rPr lang="en-US" sz="1200" b="1" baseline="0" dirty="0" smtClean="0"/>
                        <a:t>7</a:t>
                      </a:r>
                      <a:endParaRPr lang="en-US" sz="1200" b="1" baseline="0" dirty="0"/>
                    </a:p>
                  </a:txBody>
                  <a:tcPr marL="0" marR="0" marT="0" marB="0"/>
                </a:tc>
              </a:tr>
              <a:tr h="205542">
                <a:tc>
                  <a:txBody>
                    <a:bodyPr/>
                    <a:lstStyle/>
                    <a:p>
                      <a:pPr algn="r"/>
                      <a:r>
                        <a:rPr lang="en-US" sz="1200" b="1" baseline="0" dirty="0" smtClean="0"/>
                        <a:t>8</a:t>
                      </a:r>
                      <a:endParaRPr lang="en-US" sz="1200" b="1" baseline="0" dirty="0"/>
                    </a:p>
                  </a:txBody>
                  <a:tcPr marL="0" marR="0" marT="0" marB="0"/>
                </a:tc>
              </a:tr>
              <a:tr h="205542">
                <a:tc>
                  <a:txBody>
                    <a:bodyPr/>
                    <a:lstStyle/>
                    <a:p>
                      <a:pPr algn="r"/>
                      <a:r>
                        <a:rPr lang="en-US" sz="1200" b="1" baseline="0" dirty="0" smtClean="0"/>
                        <a:t>9</a:t>
                      </a:r>
                      <a:endParaRPr lang="en-US" sz="1200" b="1" baseline="0" dirty="0"/>
                    </a:p>
                  </a:txBody>
                  <a:tcPr marL="0" marR="0" marT="0" marB="0"/>
                </a:tc>
              </a:tr>
              <a:tr h="205542">
                <a:tc>
                  <a:txBody>
                    <a:bodyPr/>
                    <a:lstStyle/>
                    <a:p>
                      <a:pPr algn="r"/>
                      <a:r>
                        <a:rPr lang="en-US" sz="1200" b="1" baseline="0" dirty="0" smtClean="0"/>
                        <a:t>10</a:t>
                      </a:r>
                      <a:endParaRPr lang="en-US" sz="1200" b="1" baseline="0" dirty="0"/>
                    </a:p>
                  </a:txBody>
                  <a:tcPr marL="0" marR="0" marT="0" marB="0"/>
                </a:tc>
              </a:tr>
              <a:tr h="205542">
                <a:tc>
                  <a:txBody>
                    <a:bodyPr/>
                    <a:lstStyle/>
                    <a:p>
                      <a:pPr algn="r"/>
                      <a:r>
                        <a:rPr lang="en-US" sz="1200" b="1" baseline="0" dirty="0" smtClean="0"/>
                        <a:t>11</a:t>
                      </a:r>
                      <a:endParaRPr lang="en-US" sz="1200" b="1" baseline="0" dirty="0"/>
                    </a:p>
                  </a:txBody>
                  <a:tcPr marL="0" marR="0" marT="0" marB="0"/>
                </a:tc>
              </a:tr>
              <a:tr h="205542">
                <a:tc>
                  <a:txBody>
                    <a:bodyPr/>
                    <a:lstStyle/>
                    <a:p>
                      <a:pPr algn="r"/>
                      <a:r>
                        <a:rPr lang="en-US" sz="1200" b="1" baseline="0" dirty="0" smtClean="0"/>
                        <a:t>12</a:t>
                      </a:r>
                      <a:endParaRPr lang="en-US" sz="1200" b="1" baseline="0" dirty="0"/>
                    </a:p>
                  </a:txBody>
                  <a:tcPr marL="0" marR="0" marT="0" marB="0"/>
                </a:tc>
              </a:tr>
              <a:tr h="205542">
                <a:tc>
                  <a:txBody>
                    <a:bodyPr/>
                    <a:lstStyle/>
                    <a:p>
                      <a:pPr algn="r"/>
                      <a:r>
                        <a:rPr lang="en-US" sz="1200" b="1" baseline="0" dirty="0" smtClean="0"/>
                        <a:t>13</a:t>
                      </a:r>
                      <a:endParaRPr lang="en-US" sz="1200" b="1" baseline="0" dirty="0"/>
                    </a:p>
                  </a:txBody>
                  <a:tcPr marL="0" marR="0" marT="0" marB="0"/>
                </a:tc>
              </a:tr>
              <a:tr h="205542">
                <a:tc>
                  <a:txBody>
                    <a:bodyPr/>
                    <a:lstStyle/>
                    <a:p>
                      <a:pPr algn="r"/>
                      <a:r>
                        <a:rPr lang="en-US" sz="1200" b="1" baseline="0" dirty="0" smtClean="0"/>
                        <a:t>14</a:t>
                      </a:r>
                      <a:endParaRPr lang="en-US" sz="1200" b="1" baseline="0" dirty="0"/>
                    </a:p>
                  </a:txBody>
                  <a:tcPr marL="0" marR="0" marT="0" marB="0"/>
                </a:tc>
              </a:tr>
              <a:tr h="205542">
                <a:tc>
                  <a:txBody>
                    <a:bodyPr/>
                    <a:lstStyle/>
                    <a:p>
                      <a:pPr algn="r"/>
                      <a:r>
                        <a:rPr lang="en-US" sz="1200" b="1" baseline="0" dirty="0" smtClean="0"/>
                        <a:t>15</a:t>
                      </a:r>
                      <a:endParaRPr lang="en-US" sz="1200" b="1" baseline="0" dirty="0"/>
                    </a:p>
                  </a:txBody>
                  <a:tcPr marL="0" marR="0" marT="0" marB="0"/>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222847761"/>
              </p:ext>
            </p:extLst>
          </p:nvPr>
        </p:nvGraphicFramePr>
        <p:xfrm>
          <a:off x="8540100" y="4401080"/>
          <a:ext cx="304819" cy="822168"/>
        </p:xfrm>
        <a:graphic>
          <a:graphicData uri="http://schemas.openxmlformats.org/drawingml/2006/table">
            <a:tbl>
              <a:tblPr firstRow="1" bandRow="1">
                <a:tableStyleId>{2D5ABB26-0587-4C30-8999-92F81FD0307C}</a:tableStyleId>
              </a:tblPr>
              <a:tblGrid>
                <a:gridCol w="304819"/>
              </a:tblGrid>
              <a:tr h="205542">
                <a:tc>
                  <a:txBody>
                    <a:bodyPr/>
                    <a:lstStyle/>
                    <a:p>
                      <a:pPr algn="l"/>
                      <a:r>
                        <a:rPr lang="en-US" sz="1200" b="1" baseline="0" dirty="0" smtClean="0"/>
                        <a:t>00</a:t>
                      </a:r>
                      <a:endParaRPr lang="en-US" sz="1200" b="1" baseline="0" dirty="0"/>
                    </a:p>
                  </a:txBody>
                  <a:tcPr marL="0" marR="0" marT="0" marB="0"/>
                </a:tc>
              </a:tr>
              <a:tr h="205542">
                <a:tc>
                  <a:txBody>
                    <a:bodyPr/>
                    <a:lstStyle/>
                    <a:p>
                      <a:pPr algn="l"/>
                      <a:r>
                        <a:rPr lang="en-US" sz="1200" b="1" baseline="0" dirty="0" smtClean="0"/>
                        <a:t>01</a:t>
                      </a:r>
                      <a:endParaRPr lang="en-US" sz="1200" b="1" baseline="0" dirty="0"/>
                    </a:p>
                  </a:txBody>
                  <a:tcPr marL="0" marR="0" marT="0" marB="0"/>
                </a:tc>
              </a:tr>
              <a:tr h="205542">
                <a:tc>
                  <a:txBody>
                    <a:bodyPr/>
                    <a:lstStyle/>
                    <a:p>
                      <a:pPr algn="l"/>
                      <a:r>
                        <a:rPr lang="en-US" sz="1200" b="1" baseline="0" dirty="0" smtClean="0"/>
                        <a:t>10</a:t>
                      </a:r>
                      <a:endParaRPr lang="en-US" sz="1200" b="1" baseline="0" dirty="0"/>
                    </a:p>
                  </a:txBody>
                  <a:tcPr marL="0" marR="0" marT="0" marB="0"/>
                </a:tc>
              </a:tr>
              <a:tr h="205542">
                <a:tc>
                  <a:txBody>
                    <a:bodyPr/>
                    <a:lstStyle/>
                    <a:p>
                      <a:pPr algn="l"/>
                      <a:r>
                        <a:rPr lang="en-US" sz="1200" b="1" baseline="0" dirty="0" smtClean="0"/>
                        <a:t>11</a:t>
                      </a:r>
                      <a:endParaRPr lang="en-US" sz="1200" b="1" baseline="0" dirty="0"/>
                    </a:p>
                  </a:txBody>
                  <a:tcPr marL="0" marR="0" marT="0" marB="0"/>
                </a:tc>
              </a:tr>
            </a:tbl>
          </a:graphicData>
        </a:graphic>
      </p:graphicFrame>
      <p:cxnSp>
        <p:nvCxnSpPr>
          <p:cNvPr id="12" name="Straight Arrow Connector 11"/>
          <p:cNvCxnSpPr/>
          <p:nvPr/>
        </p:nvCxnSpPr>
        <p:spPr>
          <a:xfrm flipV="1">
            <a:off x="6089385" y="4919831"/>
            <a:ext cx="1666927" cy="1315466"/>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443034" y="2690703"/>
            <a:ext cx="1107996" cy="369332"/>
          </a:xfrm>
          <a:prstGeom prst="rect">
            <a:avLst/>
          </a:prstGeom>
          <a:noFill/>
        </p:spPr>
        <p:txBody>
          <a:bodyPr wrap="none" rtlCol="0">
            <a:spAutoFit/>
          </a:bodyPr>
          <a:lstStyle/>
          <a:p>
            <a:r>
              <a:rPr lang="en-US" dirty="0" smtClean="0"/>
              <a:t>Memory</a:t>
            </a:r>
            <a:endParaRPr lang="en-US" dirty="0"/>
          </a:p>
        </p:txBody>
      </p:sp>
      <p:sp>
        <p:nvSpPr>
          <p:cNvPr id="14" name="TextBox 13"/>
          <p:cNvSpPr txBox="1"/>
          <p:nvPr/>
        </p:nvSpPr>
        <p:spPr>
          <a:xfrm>
            <a:off x="7498030" y="3876531"/>
            <a:ext cx="970150" cy="369332"/>
          </a:xfrm>
          <a:prstGeom prst="rect">
            <a:avLst/>
          </a:prstGeom>
          <a:noFill/>
        </p:spPr>
        <p:txBody>
          <a:bodyPr wrap="none" rtlCol="0">
            <a:spAutoFit/>
          </a:bodyPr>
          <a:lstStyle/>
          <a:p>
            <a:r>
              <a:rPr lang="en-US" dirty="0" smtClean="0"/>
              <a:t>Cache</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3292853681"/>
              </p:ext>
            </p:extLst>
          </p:nvPr>
        </p:nvGraphicFramePr>
        <p:xfrm>
          <a:off x="4473423" y="3173124"/>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0" baseline="0" dirty="0" smtClean="0"/>
                        <a:t>00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11</a:t>
                      </a:r>
                      <a:endParaRPr lang="en-US" sz="1200" b="1" baseline="0" dirty="0"/>
                    </a:p>
                  </a:txBody>
                  <a:tcPr marL="0" marR="0" marT="0" marB="0"/>
                </a:tc>
              </a:tr>
            </a:tbl>
          </a:graphicData>
        </a:graphic>
      </p:graphicFrame>
      <p:sp>
        <p:nvSpPr>
          <p:cNvPr id="2" name="TextBox 1"/>
          <p:cNvSpPr txBox="1"/>
          <p:nvPr/>
        </p:nvSpPr>
        <p:spPr>
          <a:xfrm>
            <a:off x="617562" y="3590376"/>
            <a:ext cx="3844735" cy="2308324"/>
          </a:xfrm>
          <a:prstGeom prst="rect">
            <a:avLst/>
          </a:prstGeom>
          <a:noFill/>
        </p:spPr>
        <p:txBody>
          <a:bodyPr wrap="none" rtlCol="0">
            <a:spAutoFit/>
          </a:bodyPr>
          <a:lstStyle/>
          <a:p>
            <a:r>
              <a:rPr lang="en-US" dirty="0" smtClean="0"/>
              <a:t>With a four byte cache we need</a:t>
            </a:r>
          </a:p>
          <a:p>
            <a:r>
              <a:rPr lang="en-US" dirty="0" smtClean="0"/>
              <a:t>2 bits to address cache.</a:t>
            </a:r>
          </a:p>
          <a:p>
            <a:endParaRPr lang="en-US" dirty="0"/>
          </a:p>
          <a:p>
            <a:r>
              <a:rPr lang="en-US" dirty="0" smtClean="0"/>
              <a:t>Again, address 14 maps to the </a:t>
            </a:r>
          </a:p>
          <a:p>
            <a:r>
              <a:rPr lang="en-US" dirty="0"/>
              <a:t>s</a:t>
            </a:r>
            <a:r>
              <a:rPr lang="en-US" dirty="0" smtClean="0"/>
              <a:t>ame block (or line) in cache</a:t>
            </a:r>
          </a:p>
          <a:p>
            <a:endParaRPr lang="en-US" dirty="0"/>
          </a:p>
          <a:p>
            <a:r>
              <a:rPr lang="en-US" dirty="0" smtClean="0"/>
              <a:t>Actually the same as computing</a:t>
            </a:r>
          </a:p>
          <a:p>
            <a:r>
              <a:rPr lang="en-US" b="1" i="1" dirty="0" err="1" smtClean="0">
                <a:latin typeface="Courier New"/>
                <a:cs typeface="Courier New"/>
              </a:rPr>
              <a:t>i</a:t>
            </a:r>
            <a:r>
              <a:rPr lang="en-US" b="1" i="1" dirty="0" smtClean="0">
                <a:latin typeface="Courier New"/>
                <a:cs typeface="Courier New"/>
              </a:rPr>
              <a:t> mod 2</a:t>
            </a:r>
            <a:r>
              <a:rPr lang="en-US" b="1" i="1" baseline="30000" dirty="0" smtClean="0">
                <a:latin typeface="Courier New"/>
                <a:cs typeface="Courier New"/>
              </a:rPr>
              <a:t>k</a:t>
            </a:r>
            <a:endParaRPr lang="en-US" b="1" i="1" baseline="30000" dirty="0">
              <a:latin typeface="Courier New"/>
              <a:cs typeface="Courier New"/>
            </a:endParaRPr>
          </a:p>
        </p:txBody>
      </p:sp>
      <p:sp>
        <p:nvSpPr>
          <p:cNvPr id="16" name="Rectangle 15"/>
          <p:cNvSpPr/>
          <p:nvPr/>
        </p:nvSpPr>
        <p:spPr>
          <a:xfrm>
            <a:off x="118783" y="1730116"/>
            <a:ext cx="8845919" cy="307777"/>
          </a:xfrm>
          <a:prstGeom prst="rect">
            <a:avLst/>
          </a:prstGeom>
        </p:spPr>
        <p:txBody>
          <a:bodyPr wrap="square">
            <a:spAutoFit/>
          </a:bodyPr>
          <a:lstStyle/>
          <a:p>
            <a:pPr algn="ctr"/>
            <a:r>
              <a:rPr lang="en-US" sz="1400" dirty="0" smtClean="0">
                <a:solidFill>
                  <a:srgbClr val="93A299"/>
                </a:solidFill>
              </a:rPr>
              <a:t>1. When </a:t>
            </a:r>
            <a:r>
              <a:rPr lang="en-US" sz="1400" dirty="0">
                <a:solidFill>
                  <a:srgbClr val="93A299"/>
                </a:solidFill>
              </a:rPr>
              <a:t>we copy a block of data from main memory to the cache, where exactly should we put it</a:t>
            </a:r>
            <a:r>
              <a:rPr lang="en-US" sz="1400" dirty="0">
                <a:solidFill>
                  <a:srgbClr val="93A299"/>
                </a:solidFill>
                <a:latin typeface="Courier"/>
                <a:cs typeface="Courier"/>
              </a:rPr>
              <a:t>?</a:t>
            </a:r>
            <a:endParaRPr lang="en-US" sz="1400" dirty="0">
              <a:solidFill>
                <a:srgbClr val="93A299"/>
              </a:solidFill>
            </a:endParaRPr>
          </a:p>
        </p:txBody>
      </p:sp>
    </p:spTree>
    <p:extLst>
      <p:ext uri="{BB962C8B-B14F-4D97-AF65-F5344CB8AC3E}">
        <p14:creationId xmlns:p14="http://schemas.microsoft.com/office/powerpoint/2010/main" val="304369836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latin typeface="Century Gothic"/>
                <a:cs typeface="Century Gothic"/>
              </a:rPr>
              <a:t>Find data in Cache</a:t>
            </a:r>
            <a:endParaRPr dirty="0">
              <a:latin typeface="Century Gothic"/>
              <a:cs typeface="Century Gothic"/>
            </a:endParaRPr>
          </a:p>
        </p:txBody>
      </p:sp>
      <p:pic>
        <p:nvPicPr>
          <p:cNvPr id="9" name="Picture 8" descr="cache_example_pl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893" y="3012152"/>
            <a:ext cx="3904343" cy="353815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857429108"/>
              </p:ext>
            </p:extLst>
          </p:nvPr>
        </p:nvGraphicFramePr>
        <p:xfrm>
          <a:off x="5038308" y="3136887"/>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1</a:t>
                      </a:r>
                      <a:endParaRPr lang="en-US" sz="1200" b="1" baseline="0" dirty="0"/>
                    </a:p>
                  </a:txBody>
                  <a:tcPr marL="0" marR="0" marT="0" marB="0"/>
                </a:tc>
              </a:tr>
              <a:tr h="205542">
                <a:tc>
                  <a:txBody>
                    <a:bodyPr/>
                    <a:lstStyle/>
                    <a:p>
                      <a:pPr algn="r"/>
                      <a:r>
                        <a:rPr lang="en-US" sz="1200" b="1" baseline="0" dirty="0" smtClean="0"/>
                        <a:t>2</a:t>
                      </a:r>
                      <a:endParaRPr lang="en-US" sz="1200" b="1" baseline="0" dirty="0"/>
                    </a:p>
                  </a:txBody>
                  <a:tcPr marL="0" marR="0" marT="0" marB="0"/>
                </a:tc>
              </a:tr>
              <a:tr h="205542">
                <a:tc>
                  <a:txBody>
                    <a:bodyPr/>
                    <a:lstStyle/>
                    <a:p>
                      <a:pPr algn="r"/>
                      <a:r>
                        <a:rPr lang="en-US" sz="1200" b="1" baseline="0" dirty="0" smtClean="0"/>
                        <a:t>3</a:t>
                      </a:r>
                      <a:endParaRPr lang="en-US" sz="1200" b="1" baseline="0" dirty="0"/>
                    </a:p>
                  </a:txBody>
                  <a:tcPr marL="0" marR="0" marT="0" marB="0"/>
                </a:tc>
              </a:tr>
              <a:tr h="205542">
                <a:tc>
                  <a:txBody>
                    <a:bodyPr/>
                    <a:lstStyle/>
                    <a:p>
                      <a:pPr algn="r"/>
                      <a:r>
                        <a:rPr lang="en-US" sz="1200" b="1" baseline="0" dirty="0" smtClean="0"/>
                        <a:t>4</a:t>
                      </a:r>
                      <a:endParaRPr lang="en-US" sz="1200" b="1" baseline="0" dirty="0"/>
                    </a:p>
                  </a:txBody>
                  <a:tcPr marL="0" marR="0" marT="0" marB="0"/>
                </a:tc>
              </a:tr>
              <a:tr h="205542">
                <a:tc>
                  <a:txBody>
                    <a:bodyPr/>
                    <a:lstStyle/>
                    <a:p>
                      <a:pPr algn="r"/>
                      <a:r>
                        <a:rPr lang="en-US" sz="1200" b="1" baseline="0" dirty="0" smtClean="0"/>
                        <a:t>5</a:t>
                      </a:r>
                      <a:endParaRPr lang="en-US" sz="1200" b="1" baseline="0" dirty="0"/>
                    </a:p>
                  </a:txBody>
                  <a:tcPr marL="0" marR="0" marT="0" marB="0"/>
                </a:tc>
              </a:tr>
              <a:tr h="205542">
                <a:tc>
                  <a:txBody>
                    <a:bodyPr/>
                    <a:lstStyle/>
                    <a:p>
                      <a:pPr algn="r"/>
                      <a:r>
                        <a:rPr lang="en-US" sz="1200" b="1" baseline="0" dirty="0" smtClean="0"/>
                        <a:t>6</a:t>
                      </a:r>
                      <a:endParaRPr lang="en-US" sz="1200" b="1" baseline="0" dirty="0"/>
                    </a:p>
                  </a:txBody>
                  <a:tcPr marL="0" marR="0" marT="0" marB="0"/>
                </a:tc>
              </a:tr>
              <a:tr h="205542">
                <a:tc>
                  <a:txBody>
                    <a:bodyPr/>
                    <a:lstStyle/>
                    <a:p>
                      <a:pPr algn="r"/>
                      <a:r>
                        <a:rPr lang="en-US" sz="1200" b="1" baseline="0" dirty="0" smtClean="0"/>
                        <a:t>7</a:t>
                      </a:r>
                      <a:endParaRPr lang="en-US" sz="1200" b="1" baseline="0" dirty="0"/>
                    </a:p>
                  </a:txBody>
                  <a:tcPr marL="0" marR="0" marT="0" marB="0"/>
                </a:tc>
              </a:tr>
              <a:tr h="205542">
                <a:tc>
                  <a:txBody>
                    <a:bodyPr/>
                    <a:lstStyle/>
                    <a:p>
                      <a:pPr algn="r"/>
                      <a:r>
                        <a:rPr lang="en-US" sz="1200" b="1" baseline="0" dirty="0" smtClean="0"/>
                        <a:t>8</a:t>
                      </a:r>
                      <a:endParaRPr lang="en-US" sz="1200" b="1" baseline="0" dirty="0"/>
                    </a:p>
                  </a:txBody>
                  <a:tcPr marL="0" marR="0" marT="0" marB="0"/>
                </a:tc>
              </a:tr>
              <a:tr h="205542">
                <a:tc>
                  <a:txBody>
                    <a:bodyPr/>
                    <a:lstStyle/>
                    <a:p>
                      <a:pPr algn="r"/>
                      <a:r>
                        <a:rPr lang="en-US" sz="1200" b="1" baseline="0" dirty="0" smtClean="0"/>
                        <a:t>9</a:t>
                      </a:r>
                      <a:endParaRPr lang="en-US" sz="1200" b="1" baseline="0" dirty="0"/>
                    </a:p>
                  </a:txBody>
                  <a:tcPr marL="0" marR="0" marT="0" marB="0"/>
                </a:tc>
              </a:tr>
              <a:tr h="205542">
                <a:tc>
                  <a:txBody>
                    <a:bodyPr/>
                    <a:lstStyle/>
                    <a:p>
                      <a:pPr algn="r"/>
                      <a:r>
                        <a:rPr lang="en-US" sz="1200" b="1" baseline="0" dirty="0" smtClean="0"/>
                        <a:t>10</a:t>
                      </a:r>
                      <a:endParaRPr lang="en-US" sz="1200" b="1" baseline="0" dirty="0"/>
                    </a:p>
                  </a:txBody>
                  <a:tcPr marL="0" marR="0" marT="0" marB="0"/>
                </a:tc>
              </a:tr>
              <a:tr h="205542">
                <a:tc>
                  <a:txBody>
                    <a:bodyPr/>
                    <a:lstStyle/>
                    <a:p>
                      <a:pPr algn="r"/>
                      <a:r>
                        <a:rPr lang="en-US" sz="1200" b="1" baseline="0" dirty="0" smtClean="0"/>
                        <a:t>11</a:t>
                      </a:r>
                      <a:endParaRPr lang="en-US" sz="1200" b="1" baseline="0" dirty="0"/>
                    </a:p>
                  </a:txBody>
                  <a:tcPr marL="0" marR="0" marT="0" marB="0"/>
                </a:tc>
              </a:tr>
              <a:tr h="205542">
                <a:tc>
                  <a:txBody>
                    <a:bodyPr/>
                    <a:lstStyle/>
                    <a:p>
                      <a:pPr algn="r"/>
                      <a:r>
                        <a:rPr lang="en-US" sz="1200" b="1" baseline="0" dirty="0" smtClean="0"/>
                        <a:t>12</a:t>
                      </a:r>
                      <a:endParaRPr lang="en-US" sz="1200" b="1" baseline="0" dirty="0"/>
                    </a:p>
                  </a:txBody>
                  <a:tcPr marL="0" marR="0" marT="0" marB="0"/>
                </a:tc>
              </a:tr>
              <a:tr h="205542">
                <a:tc>
                  <a:txBody>
                    <a:bodyPr/>
                    <a:lstStyle/>
                    <a:p>
                      <a:pPr algn="r"/>
                      <a:r>
                        <a:rPr lang="en-US" sz="1200" b="1" baseline="0" dirty="0" smtClean="0"/>
                        <a:t>13</a:t>
                      </a:r>
                      <a:endParaRPr lang="en-US" sz="1200" b="1" baseline="0" dirty="0"/>
                    </a:p>
                  </a:txBody>
                  <a:tcPr marL="0" marR="0" marT="0" marB="0"/>
                </a:tc>
              </a:tr>
              <a:tr h="205542">
                <a:tc>
                  <a:txBody>
                    <a:bodyPr/>
                    <a:lstStyle/>
                    <a:p>
                      <a:pPr algn="r"/>
                      <a:r>
                        <a:rPr lang="en-US" sz="1200" b="1" baseline="0" dirty="0" smtClean="0"/>
                        <a:t>14</a:t>
                      </a:r>
                      <a:endParaRPr lang="en-US" sz="1200" b="1" baseline="0" dirty="0"/>
                    </a:p>
                  </a:txBody>
                  <a:tcPr marL="0" marR="0" marT="0" marB="0"/>
                </a:tc>
              </a:tr>
              <a:tr h="205542">
                <a:tc>
                  <a:txBody>
                    <a:bodyPr/>
                    <a:lstStyle/>
                    <a:p>
                      <a:pPr algn="r"/>
                      <a:r>
                        <a:rPr lang="en-US" sz="1200" b="1" baseline="0" dirty="0" smtClean="0"/>
                        <a:t>15</a:t>
                      </a:r>
                      <a:endParaRPr lang="en-US" sz="1200" b="1" baseline="0" dirty="0"/>
                    </a:p>
                  </a:txBody>
                  <a:tcPr marL="0" marR="0" marT="0" marB="0"/>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087821863"/>
              </p:ext>
            </p:extLst>
          </p:nvPr>
        </p:nvGraphicFramePr>
        <p:xfrm>
          <a:off x="8831400" y="4364536"/>
          <a:ext cx="304819" cy="822168"/>
        </p:xfrm>
        <a:graphic>
          <a:graphicData uri="http://schemas.openxmlformats.org/drawingml/2006/table">
            <a:tbl>
              <a:tblPr firstRow="1" bandRow="1">
                <a:tableStyleId>{2D5ABB26-0587-4C30-8999-92F81FD0307C}</a:tableStyleId>
              </a:tblPr>
              <a:tblGrid>
                <a:gridCol w="304819"/>
              </a:tblGrid>
              <a:tr h="205542">
                <a:tc>
                  <a:txBody>
                    <a:bodyPr/>
                    <a:lstStyle/>
                    <a:p>
                      <a:pPr algn="l"/>
                      <a:r>
                        <a:rPr lang="en-US" sz="1200" b="1" baseline="0" dirty="0" smtClean="0"/>
                        <a:t>00</a:t>
                      </a:r>
                      <a:endParaRPr lang="en-US" sz="1200" b="1" baseline="0" dirty="0"/>
                    </a:p>
                  </a:txBody>
                  <a:tcPr marL="0" marR="0" marT="0" marB="0"/>
                </a:tc>
              </a:tr>
              <a:tr h="205542">
                <a:tc>
                  <a:txBody>
                    <a:bodyPr/>
                    <a:lstStyle/>
                    <a:p>
                      <a:pPr algn="l"/>
                      <a:r>
                        <a:rPr lang="en-US" sz="1200" b="1" baseline="0" dirty="0" smtClean="0"/>
                        <a:t>01</a:t>
                      </a:r>
                      <a:endParaRPr lang="en-US" sz="1200" b="1" baseline="0" dirty="0"/>
                    </a:p>
                  </a:txBody>
                  <a:tcPr marL="0" marR="0" marT="0" marB="0"/>
                </a:tc>
              </a:tr>
              <a:tr h="205542">
                <a:tc>
                  <a:txBody>
                    <a:bodyPr/>
                    <a:lstStyle/>
                    <a:p>
                      <a:pPr algn="l"/>
                      <a:r>
                        <a:rPr lang="en-US" sz="1200" b="1" baseline="0" dirty="0" smtClean="0"/>
                        <a:t>10</a:t>
                      </a:r>
                      <a:endParaRPr lang="en-US" sz="1200" b="1" baseline="0" dirty="0"/>
                    </a:p>
                  </a:txBody>
                  <a:tcPr marL="0" marR="0" marT="0" marB="0"/>
                </a:tc>
              </a:tr>
              <a:tr h="205542">
                <a:tc>
                  <a:txBody>
                    <a:bodyPr/>
                    <a:lstStyle/>
                    <a:p>
                      <a:pPr algn="l"/>
                      <a:r>
                        <a:rPr lang="en-US" sz="1200" b="1" baseline="0" dirty="0" smtClean="0"/>
                        <a:t>11</a:t>
                      </a:r>
                      <a:endParaRPr lang="en-US" sz="1200" b="1" baseline="0" dirty="0"/>
                    </a:p>
                  </a:txBody>
                  <a:tcPr marL="0" marR="0" marT="0" marB="0"/>
                </a:tc>
              </a:tr>
            </a:tbl>
          </a:graphicData>
        </a:graphic>
      </p:graphicFrame>
      <p:cxnSp>
        <p:nvCxnSpPr>
          <p:cNvPr id="12" name="Straight Arrow Connector 11"/>
          <p:cNvCxnSpPr/>
          <p:nvPr/>
        </p:nvCxnSpPr>
        <p:spPr>
          <a:xfrm flipV="1">
            <a:off x="6380685" y="4883287"/>
            <a:ext cx="1666927" cy="1315466"/>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734334" y="2654159"/>
            <a:ext cx="1107996" cy="369332"/>
          </a:xfrm>
          <a:prstGeom prst="rect">
            <a:avLst/>
          </a:prstGeom>
          <a:noFill/>
        </p:spPr>
        <p:txBody>
          <a:bodyPr wrap="none" rtlCol="0">
            <a:spAutoFit/>
          </a:bodyPr>
          <a:lstStyle/>
          <a:p>
            <a:r>
              <a:rPr lang="en-US" dirty="0" smtClean="0"/>
              <a:t>Memory</a:t>
            </a:r>
            <a:endParaRPr lang="en-US" dirty="0"/>
          </a:p>
        </p:txBody>
      </p:sp>
      <p:sp>
        <p:nvSpPr>
          <p:cNvPr id="14" name="TextBox 13"/>
          <p:cNvSpPr txBox="1"/>
          <p:nvPr/>
        </p:nvSpPr>
        <p:spPr>
          <a:xfrm>
            <a:off x="7789330" y="3839987"/>
            <a:ext cx="970150" cy="369332"/>
          </a:xfrm>
          <a:prstGeom prst="rect">
            <a:avLst/>
          </a:prstGeom>
          <a:noFill/>
        </p:spPr>
        <p:txBody>
          <a:bodyPr wrap="none" rtlCol="0">
            <a:spAutoFit/>
          </a:bodyPr>
          <a:lstStyle/>
          <a:p>
            <a:r>
              <a:rPr lang="en-US" dirty="0" smtClean="0"/>
              <a:t>Cache</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988092323"/>
              </p:ext>
            </p:extLst>
          </p:nvPr>
        </p:nvGraphicFramePr>
        <p:xfrm>
          <a:off x="4764723" y="3136580"/>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0" baseline="0" dirty="0" smtClean="0"/>
                        <a:t>00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11</a:t>
                      </a:r>
                      <a:endParaRPr lang="en-US" sz="1200" b="1" baseline="0" dirty="0"/>
                    </a:p>
                  </a:txBody>
                  <a:tcPr marL="0" marR="0" marT="0" marB="0"/>
                </a:tc>
              </a:tr>
            </a:tbl>
          </a:graphicData>
        </a:graphic>
      </p:graphicFrame>
      <p:sp>
        <p:nvSpPr>
          <p:cNvPr id="2" name="TextBox 1"/>
          <p:cNvSpPr txBox="1"/>
          <p:nvPr/>
        </p:nvSpPr>
        <p:spPr>
          <a:xfrm>
            <a:off x="116522" y="3361976"/>
            <a:ext cx="4332890" cy="1107996"/>
          </a:xfrm>
          <a:prstGeom prst="rect">
            <a:avLst/>
          </a:prstGeom>
          <a:noFill/>
        </p:spPr>
        <p:txBody>
          <a:bodyPr wrap="square" rtlCol="0">
            <a:spAutoFit/>
          </a:bodyPr>
          <a:lstStyle/>
          <a:p>
            <a:pPr marL="285750" indent="-285750">
              <a:buFont typeface="Arial"/>
              <a:buChar char="•"/>
            </a:pPr>
            <a:r>
              <a:rPr lang="en-US" dirty="0" smtClean="0"/>
              <a:t>Use </a:t>
            </a:r>
            <a:r>
              <a:rPr lang="en-US" b="1" i="1" dirty="0" err="1" smtClean="0">
                <a:latin typeface="Courier New"/>
                <a:cs typeface="Courier New"/>
              </a:rPr>
              <a:t>i</a:t>
            </a:r>
            <a:r>
              <a:rPr lang="en-US" b="1" i="1" dirty="0" smtClean="0">
                <a:latin typeface="Courier New"/>
                <a:cs typeface="Courier New"/>
              </a:rPr>
              <a:t> mod 2</a:t>
            </a:r>
            <a:r>
              <a:rPr lang="en-US" b="1" i="1" baseline="30000" dirty="0" smtClean="0">
                <a:latin typeface="Courier New"/>
                <a:cs typeface="Courier New"/>
              </a:rPr>
              <a:t>k </a:t>
            </a:r>
            <a:r>
              <a:rPr lang="en-US" dirty="0" smtClean="0">
                <a:cs typeface="Courier New"/>
              </a:rPr>
              <a:t>to determine block</a:t>
            </a:r>
          </a:p>
          <a:p>
            <a:pPr marL="285750" indent="-285750">
              <a:buFont typeface="Arial"/>
              <a:buChar char="•"/>
            </a:pPr>
            <a:endParaRPr lang="en-US" baseline="30000" dirty="0">
              <a:cs typeface="Courier New"/>
            </a:endParaRPr>
          </a:p>
          <a:p>
            <a:pPr marL="285750" indent="-285750">
              <a:buFont typeface="Arial"/>
              <a:buChar char="•"/>
            </a:pPr>
            <a:r>
              <a:rPr lang="en-US" dirty="0" smtClean="0">
                <a:cs typeface="Courier New"/>
              </a:rPr>
              <a:t>Bu</a:t>
            </a:r>
            <a:r>
              <a:rPr lang="en-US" dirty="0"/>
              <a:t>t other addresses may exist there</a:t>
            </a:r>
          </a:p>
        </p:txBody>
      </p:sp>
      <p:sp>
        <p:nvSpPr>
          <p:cNvPr id="3" name="TextBox 2"/>
          <p:cNvSpPr txBox="1"/>
          <p:nvPr/>
        </p:nvSpPr>
        <p:spPr>
          <a:xfrm>
            <a:off x="256346" y="2767248"/>
            <a:ext cx="4349906" cy="369332"/>
          </a:xfrm>
          <a:prstGeom prst="rect">
            <a:avLst/>
          </a:prstGeom>
          <a:noFill/>
        </p:spPr>
        <p:txBody>
          <a:bodyPr wrap="none" rtlCol="0">
            <a:spAutoFit/>
          </a:bodyPr>
          <a:lstStyle/>
          <a:p>
            <a:r>
              <a:rPr lang="en-US" dirty="0" smtClean="0"/>
              <a:t>Determine if data is already in cache</a:t>
            </a:r>
            <a:endParaRPr lang="en-US" dirty="0"/>
          </a:p>
        </p:txBody>
      </p:sp>
      <p:sp>
        <p:nvSpPr>
          <p:cNvPr id="5" name="Rectangle 4"/>
          <p:cNvSpPr/>
          <p:nvPr/>
        </p:nvSpPr>
        <p:spPr>
          <a:xfrm>
            <a:off x="116523" y="1649143"/>
            <a:ext cx="8910978" cy="523220"/>
          </a:xfrm>
          <a:prstGeom prst="rect">
            <a:avLst/>
          </a:prstGeom>
        </p:spPr>
        <p:txBody>
          <a:bodyPr wrap="square">
            <a:spAutoFit/>
          </a:bodyPr>
          <a:lstStyle/>
          <a:p>
            <a:pPr algn="ctr"/>
            <a:r>
              <a:rPr lang="en-US" sz="1400" dirty="0">
                <a:solidFill>
                  <a:srgbClr val="93A299"/>
                </a:solidFill>
              </a:rPr>
              <a:t>2</a:t>
            </a:r>
            <a:r>
              <a:rPr lang="en-US" sz="1400" dirty="0" smtClean="0">
                <a:solidFill>
                  <a:srgbClr val="93A299"/>
                </a:solidFill>
              </a:rPr>
              <a:t>. How </a:t>
            </a:r>
            <a:r>
              <a:rPr lang="en-US" sz="1400" dirty="0">
                <a:solidFill>
                  <a:srgbClr val="93A299"/>
                </a:solidFill>
              </a:rPr>
              <a:t>can we tell if a word is already in the cache, or if it has to be fetched from main memory first</a:t>
            </a:r>
            <a:r>
              <a:rPr lang="en-US" sz="1400" dirty="0">
                <a:solidFill>
                  <a:srgbClr val="93A299"/>
                </a:solidFill>
                <a:latin typeface="Courier"/>
                <a:cs typeface="Courier"/>
              </a:rPr>
              <a:t>?</a:t>
            </a:r>
            <a:r>
              <a:rPr lang="en-US" sz="1400" dirty="0">
                <a:solidFill>
                  <a:srgbClr val="93A299"/>
                </a:solidFill>
              </a:rPr>
              <a:t/>
            </a:r>
            <a:br>
              <a:rPr lang="en-US" sz="1400" dirty="0">
                <a:solidFill>
                  <a:srgbClr val="93A299"/>
                </a:solidFill>
              </a:rPr>
            </a:br>
            <a:endParaRPr lang="en-US" sz="1400" dirty="0">
              <a:solidFill>
                <a:srgbClr val="93A299"/>
              </a:solidFill>
            </a:endParaRPr>
          </a:p>
        </p:txBody>
      </p:sp>
      <p:sp>
        <p:nvSpPr>
          <p:cNvPr id="6" name="Oval 5"/>
          <p:cNvSpPr/>
          <p:nvPr/>
        </p:nvSpPr>
        <p:spPr>
          <a:xfrm>
            <a:off x="5585477" y="5165668"/>
            <a:ext cx="1370572" cy="285991"/>
          </a:xfrm>
          <a:prstGeom prst="ellipse">
            <a:avLst/>
          </a:prstGeom>
          <a:noFill/>
          <a:ln w="22225" cmpd="sng">
            <a:solidFill>
              <a:srgbClr val="FF0000"/>
            </a:solidFill>
          </a:ln>
          <a:effectLst/>
          <a:scene3d>
            <a:camera prst="orthographicFront">
              <a:rot lat="0" lon="0" rev="0"/>
            </a:camera>
            <a:lightRig rig="glow" dir="tl">
              <a:rot lat="0" lon="0" rev="180000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585477" y="4326976"/>
            <a:ext cx="1370572" cy="285991"/>
          </a:xfrm>
          <a:prstGeom prst="ellipse">
            <a:avLst/>
          </a:prstGeom>
          <a:noFill/>
          <a:ln w="22225" cmpd="sng">
            <a:solidFill>
              <a:srgbClr val="FF0000"/>
            </a:solidFill>
          </a:ln>
          <a:effectLst/>
          <a:scene3d>
            <a:camera prst="orthographicFront">
              <a:rot lat="0" lon="0" rev="0"/>
            </a:camera>
            <a:lightRig rig="glow" dir="tl">
              <a:rot lat="0" lon="0" rev="180000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615568" y="3499869"/>
            <a:ext cx="1370572" cy="285991"/>
          </a:xfrm>
          <a:prstGeom prst="ellipse">
            <a:avLst/>
          </a:prstGeom>
          <a:noFill/>
          <a:ln w="22225" cmpd="sng">
            <a:solidFill>
              <a:srgbClr val="FF0000"/>
            </a:solidFill>
          </a:ln>
          <a:effectLst/>
          <a:scene3d>
            <a:camera prst="orthographicFront">
              <a:rot lat="0" lon="0" rev="0"/>
            </a:camera>
            <a:lightRig rig="glow" dir="tl">
              <a:rot lat="0" lon="0" rev="1800000"/>
            </a:lightRig>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6052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latin typeface="Century Gothic"/>
                <a:cs typeface="Century Gothic"/>
              </a:rPr>
              <a:t>Adding Tags</a:t>
            </a:r>
            <a:endParaRPr dirty="0">
              <a:latin typeface="Century Gothic"/>
              <a:cs typeface="Century Gothic"/>
            </a:endParaRPr>
          </a:p>
        </p:txBody>
      </p:sp>
      <p:graphicFrame>
        <p:nvGraphicFramePr>
          <p:cNvPr id="10" name="Table 9"/>
          <p:cNvGraphicFramePr>
            <a:graphicFrameLocks noGrp="1"/>
          </p:cNvGraphicFramePr>
          <p:nvPr>
            <p:extLst>
              <p:ext uri="{D42A27DB-BD31-4B8C-83A1-F6EECF244321}">
                <p14:modId xmlns:p14="http://schemas.microsoft.com/office/powerpoint/2010/main" val="474258556"/>
              </p:ext>
            </p:extLst>
          </p:nvPr>
        </p:nvGraphicFramePr>
        <p:xfrm>
          <a:off x="703720" y="2693840"/>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1</a:t>
                      </a:r>
                      <a:endParaRPr lang="en-US" sz="1200" b="1" baseline="0" dirty="0"/>
                    </a:p>
                  </a:txBody>
                  <a:tcPr marL="0" marR="0" marT="0" marB="0"/>
                </a:tc>
              </a:tr>
              <a:tr h="205542">
                <a:tc>
                  <a:txBody>
                    <a:bodyPr/>
                    <a:lstStyle/>
                    <a:p>
                      <a:pPr algn="r"/>
                      <a:r>
                        <a:rPr lang="en-US" sz="1200" b="1" baseline="0" dirty="0" smtClean="0"/>
                        <a:t>2</a:t>
                      </a:r>
                      <a:endParaRPr lang="en-US" sz="1200" b="1" baseline="0" dirty="0"/>
                    </a:p>
                  </a:txBody>
                  <a:tcPr marL="0" marR="0" marT="0" marB="0"/>
                </a:tc>
              </a:tr>
              <a:tr h="205542">
                <a:tc>
                  <a:txBody>
                    <a:bodyPr/>
                    <a:lstStyle/>
                    <a:p>
                      <a:pPr algn="r"/>
                      <a:r>
                        <a:rPr lang="en-US" sz="1200" b="1" baseline="0" dirty="0" smtClean="0"/>
                        <a:t>3</a:t>
                      </a:r>
                      <a:endParaRPr lang="en-US" sz="1200" b="1" baseline="0" dirty="0"/>
                    </a:p>
                  </a:txBody>
                  <a:tcPr marL="0" marR="0" marT="0" marB="0"/>
                </a:tc>
              </a:tr>
              <a:tr h="205542">
                <a:tc>
                  <a:txBody>
                    <a:bodyPr/>
                    <a:lstStyle/>
                    <a:p>
                      <a:pPr algn="r"/>
                      <a:r>
                        <a:rPr lang="en-US" sz="1200" b="1" baseline="0" dirty="0" smtClean="0"/>
                        <a:t>4</a:t>
                      </a:r>
                      <a:endParaRPr lang="en-US" sz="1200" b="1" baseline="0" dirty="0"/>
                    </a:p>
                  </a:txBody>
                  <a:tcPr marL="0" marR="0" marT="0" marB="0"/>
                </a:tc>
              </a:tr>
              <a:tr h="205542">
                <a:tc>
                  <a:txBody>
                    <a:bodyPr/>
                    <a:lstStyle/>
                    <a:p>
                      <a:pPr algn="r"/>
                      <a:r>
                        <a:rPr lang="en-US" sz="1200" b="1" baseline="0" dirty="0" smtClean="0"/>
                        <a:t>5</a:t>
                      </a:r>
                      <a:endParaRPr lang="en-US" sz="1200" b="1" baseline="0" dirty="0"/>
                    </a:p>
                  </a:txBody>
                  <a:tcPr marL="0" marR="0" marT="0" marB="0"/>
                </a:tc>
              </a:tr>
              <a:tr h="205542">
                <a:tc>
                  <a:txBody>
                    <a:bodyPr/>
                    <a:lstStyle/>
                    <a:p>
                      <a:pPr algn="r"/>
                      <a:r>
                        <a:rPr lang="en-US" sz="1200" b="1" baseline="0" dirty="0" smtClean="0"/>
                        <a:t>6</a:t>
                      </a:r>
                      <a:endParaRPr lang="en-US" sz="1200" b="1" baseline="0" dirty="0"/>
                    </a:p>
                  </a:txBody>
                  <a:tcPr marL="0" marR="0" marT="0" marB="0"/>
                </a:tc>
              </a:tr>
              <a:tr h="205542">
                <a:tc>
                  <a:txBody>
                    <a:bodyPr/>
                    <a:lstStyle/>
                    <a:p>
                      <a:pPr algn="r"/>
                      <a:r>
                        <a:rPr lang="en-US" sz="1200" b="1" baseline="0" dirty="0" smtClean="0"/>
                        <a:t>7</a:t>
                      </a:r>
                      <a:endParaRPr lang="en-US" sz="1200" b="1" baseline="0" dirty="0"/>
                    </a:p>
                  </a:txBody>
                  <a:tcPr marL="0" marR="0" marT="0" marB="0"/>
                </a:tc>
              </a:tr>
              <a:tr h="205542">
                <a:tc>
                  <a:txBody>
                    <a:bodyPr/>
                    <a:lstStyle/>
                    <a:p>
                      <a:pPr algn="r"/>
                      <a:r>
                        <a:rPr lang="en-US" sz="1200" b="1" baseline="0" dirty="0" smtClean="0"/>
                        <a:t>8</a:t>
                      </a:r>
                      <a:endParaRPr lang="en-US" sz="1200" b="1" baseline="0" dirty="0"/>
                    </a:p>
                  </a:txBody>
                  <a:tcPr marL="0" marR="0" marT="0" marB="0"/>
                </a:tc>
              </a:tr>
              <a:tr h="205542">
                <a:tc>
                  <a:txBody>
                    <a:bodyPr/>
                    <a:lstStyle/>
                    <a:p>
                      <a:pPr algn="r"/>
                      <a:r>
                        <a:rPr lang="en-US" sz="1200" b="1" baseline="0" dirty="0" smtClean="0"/>
                        <a:t>9</a:t>
                      </a:r>
                      <a:endParaRPr lang="en-US" sz="1200" b="1" baseline="0" dirty="0"/>
                    </a:p>
                  </a:txBody>
                  <a:tcPr marL="0" marR="0" marT="0" marB="0"/>
                </a:tc>
              </a:tr>
              <a:tr h="205542">
                <a:tc>
                  <a:txBody>
                    <a:bodyPr/>
                    <a:lstStyle/>
                    <a:p>
                      <a:pPr algn="r"/>
                      <a:r>
                        <a:rPr lang="en-US" sz="1200" b="1" baseline="0" dirty="0" smtClean="0"/>
                        <a:t>10</a:t>
                      </a:r>
                      <a:endParaRPr lang="en-US" sz="1200" b="1" baseline="0" dirty="0"/>
                    </a:p>
                  </a:txBody>
                  <a:tcPr marL="0" marR="0" marT="0" marB="0"/>
                </a:tc>
              </a:tr>
              <a:tr h="205542">
                <a:tc>
                  <a:txBody>
                    <a:bodyPr/>
                    <a:lstStyle/>
                    <a:p>
                      <a:pPr algn="r"/>
                      <a:r>
                        <a:rPr lang="en-US" sz="1200" b="1" baseline="0" dirty="0" smtClean="0"/>
                        <a:t>11</a:t>
                      </a:r>
                      <a:endParaRPr lang="en-US" sz="1200" b="1" baseline="0" dirty="0"/>
                    </a:p>
                  </a:txBody>
                  <a:tcPr marL="0" marR="0" marT="0" marB="0"/>
                </a:tc>
              </a:tr>
              <a:tr h="205542">
                <a:tc>
                  <a:txBody>
                    <a:bodyPr/>
                    <a:lstStyle/>
                    <a:p>
                      <a:pPr algn="r"/>
                      <a:r>
                        <a:rPr lang="en-US" sz="1200" b="1" baseline="0" dirty="0" smtClean="0"/>
                        <a:t>12</a:t>
                      </a:r>
                      <a:endParaRPr lang="en-US" sz="1200" b="1" baseline="0" dirty="0"/>
                    </a:p>
                  </a:txBody>
                  <a:tcPr marL="0" marR="0" marT="0" marB="0"/>
                </a:tc>
              </a:tr>
              <a:tr h="205542">
                <a:tc>
                  <a:txBody>
                    <a:bodyPr/>
                    <a:lstStyle/>
                    <a:p>
                      <a:pPr algn="r"/>
                      <a:r>
                        <a:rPr lang="en-US" sz="1200" b="1" baseline="0" dirty="0" smtClean="0"/>
                        <a:t>13</a:t>
                      </a:r>
                      <a:endParaRPr lang="en-US" sz="1200" b="1" baseline="0" dirty="0"/>
                    </a:p>
                  </a:txBody>
                  <a:tcPr marL="0" marR="0" marT="0" marB="0"/>
                </a:tc>
              </a:tr>
              <a:tr h="205542">
                <a:tc>
                  <a:txBody>
                    <a:bodyPr/>
                    <a:lstStyle/>
                    <a:p>
                      <a:pPr algn="r"/>
                      <a:r>
                        <a:rPr lang="en-US" sz="1200" b="1" baseline="0" dirty="0" smtClean="0"/>
                        <a:t>14</a:t>
                      </a:r>
                      <a:endParaRPr lang="en-US" sz="1200" b="1" baseline="0" dirty="0"/>
                    </a:p>
                  </a:txBody>
                  <a:tcPr marL="0" marR="0" marT="0" marB="0"/>
                </a:tc>
              </a:tr>
              <a:tr h="205542">
                <a:tc>
                  <a:txBody>
                    <a:bodyPr/>
                    <a:lstStyle/>
                    <a:p>
                      <a:pPr algn="r"/>
                      <a:r>
                        <a:rPr lang="en-US" sz="1200" b="1" baseline="0" dirty="0" smtClean="0"/>
                        <a:t>15</a:t>
                      </a:r>
                      <a:endParaRPr lang="en-US" sz="1200" b="1" baseline="0" dirty="0"/>
                    </a:p>
                  </a:txBody>
                  <a:tcPr marL="0" marR="0" marT="0" marB="0"/>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263040349"/>
              </p:ext>
            </p:extLst>
          </p:nvPr>
        </p:nvGraphicFramePr>
        <p:xfrm>
          <a:off x="4450204" y="3688472"/>
          <a:ext cx="304819" cy="822168"/>
        </p:xfrm>
        <a:graphic>
          <a:graphicData uri="http://schemas.openxmlformats.org/drawingml/2006/table">
            <a:tbl>
              <a:tblPr firstRow="1" bandRow="1">
                <a:tableStyleId>{2D5ABB26-0587-4C30-8999-92F81FD0307C}</a:tableStyleId>
              </a:tblPr>
              <a:tblGrid>
                <a:gridCol w="304819"/>
              </a:tblGrid>
              <a:tr h="205542">
                <a:tc>
                  <a:txBody>
                    <a:bodyPr/>
                    <a:lstStyle/>
                    <a:p>
                      <a:pPr algn="l"/>
                      <a:r>
                        <a:rPr lang="en-US" sz="1200" b="1" baseline="0" dirty="0" smtClean="0"/>
                        <a:t>00</a:t>
                      </a:r>
                      <a:endParaRPr lang="en-US" sz="1200" b="1" baseline="0" dirty="0"/>
                    </a:p>
                  </a:txBody>
                  <a:tcPr marL="0" marR="0" marT="0" marB="0"/>
                </a:tc>
              </a:tr>
              <a:tr h="205542">
                <a:tc>
                  <a:txBody>
                    <a:bodyPr/>
                    <a:lstStyle/>
                    <a:p>
                      <a:pPr algn="l"/>
                      <a:r>
                        <a:rPr lang="en-US" sz="1200" b="1" baseline="0" dirty="0" smtClean="0"/>
                        <a:t>01</a:t>
                      </a:r>
                      <a:endParaRPr lang="en-US" sz="1200" b="1" baseline="0" dirty="0"/>
                    </a:p>
                  </a:txBody>
                  <a:tcPr marL="0" marR="0" marT="0" marB="0"/>
                </a:tc>
              </a:tr>
              <a:tr h="205542">
                <a:tc>
                  <a:txBody>
                    <a:bodyPr/>
                    <a:lstStyle/>
                    <a:p>
                      <a:pPr algn="l"/>
                      <a:r>
                        <a:rPr lang="en-US" sz="1200" b="1" baseline="0" dirty="0" smtClean="0"/>
                        <a:t>10</a:t>
                      </a:r>
                      <a:endParaRPr lang="en-US" sz="1200" b="1" baseline="0" dirty="0"/>
                    </a:p>
                  </a:txBody>
                  <a:tcPr marL="0" marR="0" marT="0" marB="0"/>
                </a:tc>
              </a:tr>
              <a:tr h="205542">
                <a:tc>
                  <a:txBody>
                    <a:bodyPr/>
                    <a:lstStyle/>
                    <a:p>
                      <a:pPr algn="l"/>
                      <a:r>
                        <a:rPr lang="en-US" sz="1200" b="1" baseline="0" dirty="0" smtClean="0"/>
                        <a:t>11</a:t>
                      </a:r>
                      <a:endParaRPr lang="en-US" sz="1200" b="1" baseline="0" dirty="0"/>
                    </a:p>
                  </a:txBody>
                  <a:tcPr marL="0" marR="0" marT="0" marB="0"/>
                </a:tc>
              </a:tr>
            </a:tbl>
          </a:graphicData>
        </a:graphic>
      </p:graphicFrame>
      <p:sp>
        <p:nvSpPr>
          <p:cNvPr id="13" name="TextBox 12"/>
          <p:cNvSpPr txBox="1"/>
          <p:nvPr/>
        </p:nvSpPr>
        <p:spPr>
          <a:xfrm>
            <a:off x="1399746" y="2211112"/>
            <a:ext cx="1107996" cy="369332"/>
          </a:xfrm>
          <a:prstGeom prst="rect">
            <a:avLst/>
          </a:prstGeom>
          <a:noFill/>
        </p:spPr>
        <p:txBody>
          <a:bodyPr wrap="none" rtlCol="0">
            <a:spAutoFit/>
          </a:bodyPr>
          <a:lstStyle/>
          <a:p>
            <a:r>
              <a:rPr lang="en-US" dirty="0" smtClean="0"/>
              <a:t>Memory</a:t>
            </a:r>
            <a:endParaRPr lang="en-US" dirty="0"/>
          </a:p>
        </p:txBody>
      </p:sp>
      <p:sp>
        <p:nvSpPr>
          <p:cNvPr id="14" name="TextBox 13"/>
          <p:cNvSpPr txBox="1"/>
          <p:nvPr/>
        </p:nvSpPr>
        <p:spPr>
          <a:xfrm>
            <a:off x="7719418" y="3163923"/>
            <a:ext cx="970150" cy="369332"/>
          </a:xfrm>
          <a:prstGeom prst="rect">
            <a:avLst/>
          </a:prstGeom>
          <a:noFill/>
        </p:spPr>
        <p:txBody>
          <a:bodyPr wrap="none" rtlCol="0">
            <a:spAutoFit/>
          </a:bodyPr>
          <a:lstStyle/>
          <a:p>
            <a:r>
              <a:rPr lang="en-US" dirty="0" smtClean="0"/>
              <a:t>Cache</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2593913832"/>
              </p:ext>
            </p:extLst>
          </p:nvPr>
        </p:nvGraphicFramePr>
        <p:xfrm>
          <a:off x="430135" y="2693533"/>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0" baseline="0" dirty="0" smtClean="0"/>
                        <a:t>00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11</a:t>
                      </a:r>
                      <a:endParaRPr lang="en-US" sz="1200" b="1" baseline="0" dirty="0"/>
                    </a:p>
                  </a:txBody>
                  <a:tcPr marL="0" marR="0" marT="0" marB="0"/>
                </a:tc>
              </a:tr>
            </a:tbl>
          </a:graphicData>
        </a:graphic>
      </p:graphicFrame>
      <p:pic>
        <p:nvPicPr>
          <p:cNvPr id="5" name="Picture 4" descr="cach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0318" y="3498302"/>
            <a:ext cx="1301082" cy="1188390"/>
          </a:xfrm>
          <a:prstGeom prst="rect">
            <a:avLst/>
          </a:prstGeom>
        </p:spPr>
      </p:pic>
      <p:pic>
        <p:nvPicPr>
          <p:cNvPr id="17" name="Picture 16" descr="memor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185" y="2580443"/>
            <a:ext cx="1211697" cy="3526811"/>
          </a:xfrm>
          <a:prstGeom prst="rect">
            <a:avLst/>
          </a:prstGeom>
        </p:spPr>
      </p:pic>
      <p:cxnSp>
        <p:nvCxnSpPr>
          <p:cNvPr id="18" name="Straight Arrow Connector 17"/>
          <p:cNvCxnSpPr/>
          <p:nvPr/>
        </p:nvCxnSpPr>
        <p:spPr>
          <a:xfrm>
            <a:off x="2027469" y="2796212"/>
            <a:ext cx="2422735" cy="978674"/>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899295" y="3533255"/>
            <a:ext cx="2550909" cy="241631"/>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027469" y="3774886"/>
            <a:ext cx="2422735" cy="630086"/>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027469" y="3774886"/>
            <a:ext cx="2422735" cy="1479662"/>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4755023" y="3757659"/>
            <a:ext cx="2422735" cy="17227"/>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7215383" y="3571962"/>
            <a:ext cx="457427" cy="369332"/>
          </a:xfrm>
          <a:prstGeom prst="rect">
            <a:avLst/>
          </a:prstGeom>
          <a:noFill/>
        </p:spPr>
        <p:txBody>
          <a:bodyPr wrap="none" rtlCol="0">
            <a:spAutoFit/>
          </a:bodyPr>
          <a:lstStyle/>
          <a:p>
            <a:r>
              <a:rPr lang="en-US" b="1" dirty="0" smtClean="0">
                <a:latin typeface="Courier New"/>
                <a:cs typeface="Courier New"/>
              </a:rPr>
              <a:t>??</a:t>
            </a:r>
            <a:endParaRPr lang="en-US" b="1" dirty="0">
              <a:latin typeface="Courier New"/>
              <a:cs typeface="Courier New"/>
            </a:endParaRPr>
          </a:p>
        </p:txBody>
      </p:sp>
      <p:sp>
        <p:nvSpPr>
          <p:cNvPr id="20" name="Rectangle 19"/>
          <p:cNvSpPr/>
          <p:nvPr/>
        </p:nvSpPr>
        <p:spPr>
          <a:xfrm>
            <a:off x="182743" y="1649143"/>
            <a:ext cx="8853895" cy="523220"/>
          </a:xfrm>
          <a:prstGeom prst="rect">
            <a:avLst/>
          </a:prstGeom>
        </p:spPr>
        <p:txBody>
          <a:bodyPr wrap="square">
            <a:spAutoFit/>
          </a:bodyPr>
          <a:lstStyle/>
          <a:p>
            <a:pPr algn="ctr"/>
            <a:r>
              <a:rPr lang="en-US" sz="1400" dirty="0" smtClean="0">
                <a:solidFill>
                  <a:srgbClr val="93A299"/>
                </a:solidFill>
              </a:rPr>
              <a:t>2. How </a:t>
            </a:r>
            <a:r>
              <a:rPr lang="en-US" sz="1400" dirty="0">
                <a:solidFill>
                  <a:srgbClr val="93A299"/>
                </a:solidFill>
              </a:rPr>
              <a:t>can we tell if a word is already in the cache, or if it has to be fetched from main memory first</a:t>
            </a:r>
            <a:r>
              <a:rPr lang="en-US" sz="1400" dirty="0">
                <a:solidFill>
                  <a:srgbClr val="93A299"/>
                </a:solidFill>
                <a:latin typeface="Courier"/>
                <a:cs typeface="Courier"/>
              </a:rPr>
              <a:t>?</a:t>
            </a:r>
            <a:r>
              <a:rPr lang="en-US" sz="1400" dirty="0">
                <a:solidFill>
                  <a:srgbClr val="93A299"/>
                </a:solidFill>
              </a:rPr>
              <a:t/>
            </a:r>
            <a:br>
              <a:rPr lang="en-US" sz="1400" dirty="0">
                <a:solidFill>
                  <a:srgbClr val="93A299"/>
                </a:solidFill>
              </a:rPr>
            </a:br>
            <a:endParaRPr lang="en-US" sz="1400" dirty="0">
              <a:solidFill>
                <a:srgbClr val="93A299"/>
              </a:solidFill>
            </a:endParaRPr>
          </a:p>
        </p:txBody>
      </p:sp>
      <p:sp>
        <p:nvSpPr>
          <p:cNvPr id="21" name="TextBox 20"/>
          <p:cNvSpPr txBox="1"/>
          <p:nvPr/>
        </p:nvSpPr>
        <p:spPr>
          <a:xfrm>
            <a:off x="4299632" y="5347755"/>
            <a:ext cx="2621230" cy="923330"/>
          </a:xfrm>
          <a:prstGeom prst="rect">
            <a:avLst/>
          </a:prstGeom>
          <a:noFill/>
        </p:spPr>
        <p:txBody>
          <a:bodyPr wrap="none" rtlCol="0">
            <a:spAutoFit/>
          </a:bodyPr>
          <a:lstStyle/>
          <a:p>
            <a:r>
              <a:rPr lang="en-US" dirty="0" smtClean="0"/>
              <a:t>Address = Tag + Index</a:t>
            </a:r>
          </a:p>
          <a:p>
            <a:r>
              <a:rPr lang="en-US" dirty="0" smtClean="0"/>
              <a:t>Address = 10   +   00</a:t>
            </a:r>
          </a:p>
          <a:p>
            <a:r>
              <a:rPr lang="en-US" dirty="0" smtClean="0"/>
              <a:t>Address = 1000</a:t>
            </a:r>
            <a:endParaRPr lang="en-US" dirty="0"/>
          </a:p>
        </p:txBody>
      </p:sp>
      <p:sp>
        <p:nvSpPr>
          <p:cNvPr id="3" name="TextBox 2"/>
          <p:cNvSpPr txBox="1"/>
          <p:nvPr/>
        </p:nvSpPr>
        <p:spPr>
          <a:xfrm>
            <a:off x="7215383" y="3642654"/>
            <a:ext cx="383664" cy="307777"/>
          </a:xfrm>
          <a:prstGeom prst="rect">
            <a:avLst/>
          </a:prstGeom>
          <a:noFill/>
        </p:spPr>
        <p:txBody>
          <a:bodyPr wrap="none" rtlCol="0">
            <a:spAutoFit/>
          </a:bodyPr>
          <a:lstStyle/>
          <a:p>
            <a:r>
              <a:rPr lang="en-US" sz="1400" dirty="0" smtClean="0"/>
              <a:t>10</a:t>
            </a:r>
            <a:endParaRPr lang="en-US" sz="1400" dirty="0"/>
          </a:p>
        </p:txBody>
      </p:sp>
    </p:spTree>
    <p:extLst>
      <p:ext uri="{BB962C8B-B14F-4D97-AF65-F5344CB8AC3E}">
        <p14:creationId xmlns:p14="http://schemas.microsoft.com/office/powerpoint/2010/main" val="4099647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1" grpId="0"/>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trike="noStrike" spc="-1" dirty="0" smtClean="0">
                <a:solidFill>
                  <a:srgbClr val="730000"/>
                </a:solidFill>
                <a:uFill>
                  <a:solidFill>
                    <a:srgbClr val="FFFFFF"/>
                  </a:solidFill>
                </a:uFill>
                <a:latin typeface="Century Gothic"/>
                <a:cs typeface="Century Gothic"/>
              </a:rPr>
              <a:t>Valid Bit</a:t>
            </a:r>
            <a:endParaRPr dirty="0">
              <a:latin typeface="Century Gothic"/>
              <a:cs typeface="Century Gothic"/>
            </a:endParaRPr>
          </a:p>
        </p:txBody>
      </p:sp>
      <p:pic>
        <p:nvPicPr>
          <p:cNvPr id="9" name="Picture 8" descr="cache_example_pl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1893" y="2336088"/>
            <a:ext cx="3904343" cy="353815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558925668"/>
              </p:ext>
            </p:extLst>
          </p:nvPr>
        </p:nvGraphicFramePr>
        <p:xfrm>
          <a:off x="5038308" y="2460823"/>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1</a:t>
                      </a:r>
                      <a:endParaRPr lang="en-US" sz="1200" b="1" baseline="0" dirty="0"/>
                    </a:p>
                  </a:txBody>
                  <a:tcPr marL="0" marR="0" marT="0" marB="0"/>
                </a:tc>
              </a:tr>
              <a:tr h="205542">
                <a:tc>
                  <a:txBody>
                    <a:bodyPr/>
                    <a:lstStyle/>
                    <a:p>
                      <a:pPr algn="r"/>
                      <a:r>
                        <a:rPr lang="en-US" sz="1200" b="1" baseline="0" dirty="0" smtClean="0"/>
                        <a:t>2</a:t>
                      </a:r>
                      <a:endParaRPr lang="en-US" sz="1200" b="1" baseline="0" dirty="0"/>
                    </a:p>
                  </a:txBody>
                  <a:tcPr marL="0" marR="0" marT="0" marB="0"/>
                </a:tc>
              </a:tr>
              <a:tr h="205542">
                <a:tc>
                  <a:txBody>
                    <a:bodyPr/>
                    <a:lstStyle/>
                    <a:p>
                      <a:pPr algn="r"/>
                      <a:r>
                        <a:rPr lang="en-US" sz="1200" b="1" baseline="0" dirty="0" smtClean="0"/>
                        <a:t>3</a:t>
                      </a:r>
                      <a:endParaRPr lang="en-US" sz="1200" b="1" baseline="0" dirty="0"/>
                    </a:p>
                  </a:txBody>
                  <a:tcPr marL="0" marR="0" marT="0" marB="0"/>
                </a:tc>
              </a:tr>
              <a:tr h="205542">
                <a:tc>
                  <a:txBody>
                    <a:bodyPr/>
                    <a:lstStyle/>
                    <a:p>
                      <a:pPr algn="r"/>
                      <a:r>
                        <a:rPr lang="en-US" sz="1200" b="1" baseline="0" dirty="0" smtClean="0"/>
                        <a:t>4</a:t>
                      </a:r>
                      <a:endParaRPr lang="en-US" sz="1200" b="1" baseline="0" dirty="0"/>
                    </a:p>
                  </a:txBody>
                  <a:tcPr marL="0" marR="0" marT="0" marB="0"/>
                </a:tc>
              </a:tr>
              <a:tr h="205542">
                <a:tc>
                  <a:txBody>
                    <a:bodyPr/>
                    <a:lstStyle/>
                    <a:p>
                      <a:pPr algn="r"/>
                      <a:r>
                        <a:rPr lang="en-US" sz="1200" b="1" baseline="0" dirty="0" smtClean="0"/>
                        <a:t>5</a:t>
                      </a:r>
                      <a:endParaRPr lang="en-US" sz="1200" b="1" baseline="0" dirty="0"/>
                    </a:p>
                  </a:txBody>
                  <a:tcPr marL="0" marR="0" marT="0" marB="0"/>
                </a:tc>
              </a:tr>
              <a:tr h="205542">
                <a:tc>
                  <a:txBody>
                    <a:bodyPr/>
                    <a:lstStyle/>
                    <a:p>
                      <a:pPr algn="r"/>
                      <a:r>
                        <a:rPr lang="en-US" sz="1200" b="1" baseline="0" dirty="0" smtClean="0"/>
                        <a:t>6</a:t>
                      </a:r>
                      <a:endParaRPr lang="en-US" sz="1200" b="1" baseline="0" dirty="0"/>
                    </a:p>
                  </a:txBody>
                  <a:tcPr marL="0" marR="0" marT="0" marB="0"/>
                </a:tc>
              </a:tr>
              <a:tr h="205542">
                <a:tc>
                  <a:txBody>
                    <a:bodyPr/>
                    <a:lstStyle/>
                    <a:p>
                      <a:pPr algn="r"/>
                      <a:r>
                        <a:rPr lang="en-US" sz="1200" b="1" baseline="0" dirty="0" smtClean="0"/>
                        <a:t>7</a:t>
                      </a:r>
                      <a:endParaRPr lang="en-US" sz="1200" b="1" baseline="0" dirty="0"/>
                    </a:p>
                  </a:txBody>
                  <a:tcPr marL="0" marR="0" marT="0" marB="0"/>
                </a:tc>
              </a:tr>
              <a:tr h="205542">
                <a:tc>
                  <a:txBody>
                    <a:bodyPr/>
                    <a:lstStyle/>
                    <a:p>
                      <a:pPr algn="r"/>
                      <a:r>
                        <a:rPr lang="en-US" sz="1200" b="1" baseline="0" dirty="0" smtClean="0"/>
                        <a:t>8</a:t>
                      </a:r>
                      <a:endParaRPr lang="en-US" sz="1200" b="1" baseline="0" dirty="0"/>
                    </a:p>
                  </a:txBody>
                  <a:tcPr marL="0" marR="0" marT="0" marB="0"/>
                </a:tc>
              </a:tr>
              <a:tr h="205542">
                <a:tc>
                  <a:txBody>
                    <a:bodyPr/>
                    <a:lstStyle/>
                    <a:p>
                      <a:pPr algn="r"/>
                      <a:r>
                        <a:rPr lang="en-US" sz="1200" b="1" baseline="0" dirty="0" smtClean="0"/>
                        <a:t>9</a:t>
                      </a:r>
                      <a:endParaRPr lang="en-US" sz="1200" b="1" baseline="0" dirty="0"/>
                    </a:p>
                  </a:txBody>
                  <a:tcPr marL="0" marR="0" marT="0" marB="0"/>
                </a:tc>
              </a:tr>
              <a:tr h="205542">
                <a:tc>
                  <a:txBody>
                    <a:bodyPr/>
                    <a:lstStyle/>
                    <a:p>
                      <a:pPr algn="r"/>
                      <a:r>
                        <a:rPr lang="en-US" sz="1200" b="1" baseline="0" dirty="0" smtClean="0"/>
                        <a:t>10</a:t>
                      </a:r>
                      <a:endParaRPr lang="en-US" sz="1200" b="1" baseline="0" dirty="0"/>
                    </a:p>
                  </a:txBody>
                  <a:tcPr marL="0" marR="0" marT="0" marB="0"/>
                </a:tc>
              </a:tr>
              <a:tr h="205542">
                <a:tc>
                  <a:txBody>
                    <a:bodyPr/>
                    <a:lstStyle/>
                    <a:p>
                      <a:pPr algn="r"/>
                      <a:r>
                        <a:rPr lang="en-US" sz="1200" b="1" baseline="0" dirty="0" smtClean="0"/>
                        <a:t>11</a:t>
                      </a:r>
                      <a:endParaRPr lang="en-US" sz="1200" b="1" baseline="0" dirty="0"/>
                    </a:p>
                  </a:txBody>
                  <a:tcPr marL="0" marR="0" marT="0" marB="0"/>
                </a:tc>
              </a:tr>
              <a:tr h="205542">
                <a:tc>
                  <a:txBody>
                    <a:bodyPr/>
                    <a:lstStyle/>
                    <a:p>
                      <a:pPr algn="r"/>
                      <a:r>
                        <a:rPr lang="en-US" sz="1200" b="1" baseline="0" dirty="0" smtClean="0"/>
                        <a:t>12</a:t>
                      </a:r>
                      <a:endParaRPr lang="en-US" sz="1200" b="1" baseline="0" dirty="0"/>
                    </a:p>
                  </a:txBody>
                  <a:tcPr marL="0" marR="0" marT="0" marB="0"/>
                </a:tc>
              </a:tr>
              <a:tr h="205542">
                <a:tc>
                  <a:txBody>
                    <a:bodyPr/>
                    <a:lstStyle/>
                    <a:p>
                      <a:pPr algn="r"/>
                      <a:r>
                        <a:rPr lang="en-US" sz="1200" b="1" baseline="0" dirty="0" smtClean="0"/>
                        <a:t>13</a:t>
                      </a:r>
                      <a:endParaRPr lang="en-US" sz="1200" b="1" baseline="0" dirty="0"/>
                    </a:p>
                  </a:txBody>
                  <a:tcPr marL="0" marR="0" marT="0" marB="0"/>
                </a:tc>
              </a:tr>
              <a:tr h="205542">
                <a:tc>
                  <a:txBody>
                    <a:bodyPr/>
                    <a:lstStyle/>
                    <a:p>
                      <a:pPr algn="r"/>
                      <a:r>
                        <a:rPr lang="en-US" sz="1200" b="1" baseline="0" dirty="0" smtClean="0"/>
                        <a:t>14</a:t>
                      </a:r>
                      <a:endParaRPr lang="en-US" sz="1200" b="1" baseline="0" dirty="0"/>
                    </a:p>
                  </a:txBody>
                  <a:tcPr marL="0" marR="0" marT="0" marB="0"/>
                </a:tc>
              </a:tr>
              <a:tr h="205542">
                <a:tc>
                  <a:txBody>
                    <a:bodyPr/>
                    <a:lstStyle/>
                    <a:p>
                      <a:pPr algn="r"/>
                      <a:r>
                        <a:rPr lang="en-US" sz="1200" b="1" baseline="0" dirty="0" smtClean="0"/>
                        <a:t>15</a:t>
                      </a:r>
                      <a:endParaRPr lang="en-US" sz="1200" b="1" baseline="0" dirty="0"/>
                    </a:p>
                  </a:txBody>
                  <a:tcPr marL="0" marR="0" marT="0" marB="0"/>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930414392"/>
              </p:ext>
            </p:extLst>
          </p:nvPr>
        </p:nvGraphicFramePr>
        <p:xfrm>
          <a:off x="8831400" y="3688472"/>
          <a:ext cx="304819" cy="822168"/>
        </p:xfrm>
        <a:graphic>
          <a:graphicData uri="http://schemas.openxmlformats.org/drawingml/2006/table">
            <a:tbl>
              <a:tblPr firstRow="1" bandRow="1">
                <a:tableStyleId>{2D5ABB26-0587-4C30-8999-92F81FD0307C}</a:tableStyleId>
              </a:tblPr>
              <a:tblGrid>
                <a:gridCol w="304819"/>
              </a:tblGrid>
              <a:tr h="205542">
                <a:tc>
                  <a:txBody>
                    <a:bodyPr/>
                    <a:lstStyle/>
                    <a:p>
                      <a:pPr algn="l"/>
                      <a:r>
                        <a:rPr lang="en-US" sz="1200" b="1" baseline="0" dirty="0" smtClean="0"/>
                        <a:t>00</a:t>
                      </a:r>
                      <a:endParaRPr lang="en-US" sz="1200" b="1" baseline="0" dirty="0"/>
                    </a:p>
                  </a:txBody>
                  <a:tcPr marL="0" marR="0" marT="0" marB="0"/>
                </a:tc>
              </a:tr>
              <a:tr h="205542">
                <a:tc>
                  <a:txBody>
                    <a:bodyPr/>
                    <a:lstStyle/>
                    <a:p>
                      <a:pPr algn="l"/>
                      <a:r>
                        <a:rPr lang="en-US" sz="1200" b="1" baseline="0" dirty="0" smtClean="0"/>
                        <a:t>01</a:t>
                      </a:r>
                      <a:endParaRPr lang="en-US" sz="1200" b="1" baseline="0" dirty="0"/>
                    </a:p>
                  </a:txBody>
                  <a:tcPr marL="0" marR="0" marT="0" marB="0"/>
                </a:tc>
              </a:tr>
              <a:tr h="205542">
                <a:tc>
                  <a:txBody>
                    <a:bodyPr/>
                    <a:lstStyle/>
                    <a:p>
                      <a:pPr algn="l"/>
                      <a:r>
                        <a:rPr lang="en-US" sz="1200" b="1" baseline="0" dirty="0" smtClean="0"/>
                        <a:t>10</a:t>
                      </a:r>
                      <a:endParaRPr lang="en-US" sz="1200" b="1" baseline="0" dirty="0"/>
                    </a:p>
                  </a:txBody>
                  <a:tcPr marL="0" marR="0" marT="0" marB="0"/>
                </a:tc>
              </a:tr>
              <a:tr h="205542">
                <a:tc>
                  <a:txBody>
                    <a:bodyPr/>
                    <a:lstStyle/>
                    <a:p>
                      <a:pPr algn="l"/>
                      <a:r>
                        <a:rPr lang="en-US" sz="1200" b="1" baseline="0" dirty="0" smtClean="0"/>
                        <a:t>11</a:t>
                      </a:r>
                      <a:endParaRPr lang="en-US" sz="1200" b="1" baseline="0" dirty="0"/>
                    </a:p>
                  </a:txBody>
                  <a:tcPr marL="0" marR="0" marT="0" marB="0"/>
                </a:tc>
              </a:tr>
            </a:tbl>
          </a:graphicData>
        </a:graphic>
      </p:graphicFrame>
      <p:sp>
        <p:nvSpPr>
          <p:cNvPr id="13" name="TextBox 12"/>
          <p:cNvSpPr txBox="1"/>
          <p:nvPr/>
        </p:nvSpPr>
        <p:spPr>
          <a:xfrm>
            <a:off x="5734334" y="1978095"/>
            <a:ext cx="1107996" cy="369332"/>
          </a:xfrm>
          <a:prstGeom prst="rect">
            <a:avLst/>
          </a:prstGeom>
          <a:noFill/>
        </p:spPr>
        <p:txBody>
          <a:bodyPr wrap="none" rtlCol="0">
            <a:spAutoFit/>
          </a:bodyPr>
          <a:lstStyle/>
          <a:p>
            <a:r>
              <a:rPr lang="en-US" dirty="0" smtClean="0"/>
              <a:t>Memory</a:t>
            </a:r>
            <a:endParaRPr lang="en-US" dirty="0"/>
          </a:p>
        </p:txBody>
      </p:sp>
      <p:sp>
        <p:nvSpPr>
          <p:cNvPr id="14" name="TextBox 13"/>
          <p:cNvSpPr txBox="1"/>
          <p:nvPr/>
        </p:nvSpPr>
        <p:spPr>
          <a:xfrm>
            <a:off x="7789330" y="3163923"/>
            <a:ext cx="970150" cy="369332"/>
          </a:xfrm>
          <a:prstGeom prst="rect">
            <a:avLst/>
          </a:prstGeom>
          <a:noFill/>
        </p:spPr>
        <p:txBody>
          <a:bodyPr wrap="none" rtlCol="0">
            <a:spAutoFit/>
          </a:bodyPr>
          <a:lstStyle/>
          <a:p>
            <a:r>
              <a:rPr lang="en-US" dirty="0" smtClean="0"/>
              <a:t>Cache</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4095099790"/>
              </p:ext>
            </p:extLst>
          </p:nvPr>
        </p:nvGraphicFramePr>
        <p:xfrm>
          <a:off x="4764723" y="2460516"/>
          <a:ext cx="547169" cy="3288672"/>
        </p:xfrm>
        <a:graphic>
          <a:graphicData uri="http://schemas.openxmlformats.org/drawingml/2006/table">
            <a:tbl>
              <a:tblPr firstRow="1" bandRow="1">
                <a:tableStyleId>{2D5ABB26-0587-4C30-8999-92F81FD0307C}</a:tableStyleId>
              </a:tblPr>
              <a:tblGrid>
                <a:gridCol w="547169"/>
              </a:tblGrid>
              <a:tr h="205542">
                <a:tc>
                  <a:txBody>
                    <a:bodyPr/>
                    <a:lstStyle/>
                    <a:p>
                      <a:pPr algn="r"/>
                      <a:r>
                        <a:rPr lang="en-US" sz="1200" b="0" baseline="0" dirty="0" smtClean="0"/>
                        <a:t>00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01</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10</a:t>
                      </a:r>
                      <a:r>
                        <a:rPr lang="en-US" sz="1200" b="1" baseline="0" dirty="0" smtClean="0"/>
                        <a:t>11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01</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10</a:t>
                      </a:r>
                      <a:endParaRPr lang="en-US" sz="1200" b="1" baseline="0" dirty="0"/>
                    </a:p>
                  </a:txBody>
                  <a:tcPr marL="0" marR="0" marT="0" marB="0"/>
                </a:tc>
              </a:tr>
              <a:tr h="205542">
                <a:tc>
                  <a:txBody>
                    <a:bodyPr/>
                    <a:lstStyle/>
                    <a:p>
                      <a:pPr algn="r"/>
                      <a:r>
                        <a:rPr lang="en-US" sz="1200" b="0" baseline="0" dirty="0" smtClean="0"/>
                        <a:t>11</a:t>
                      </a:r>
                      <a:r>
                        <a:rPr lang="en-US" sz="1200" b="1" baseline="0" dirty="0" smtClean="0"/>
                        <a:t>11</a:t>
                      </a:r>
                      <a:endParaRPr lang="en-US" sz="1200" b="1" baseline="0" dirty="0"/>
                    </a:p>
                  </a:txBody>
                  <a:tcPr marL="0" marR="0" marT="0" marB="0"/>
                </a:tc>
              </a:tr>
            </a:tbl>
          </a:graphicData>
        </a:graphic>
      </p:graphicFrame>
      <p:sp>
        <p:nvSpPr>
          <p:cNvPr id="2" name="TextBox 1"/>
          <p:cNvSpPr txBox="1"/>
          <p:nvPr/>
        </p:nvSpPr>
        <p:spPr>
          <a:xfrm>
            <a:off x="116522" y="2877768"/>
            <a:ext cx="4332890" cy="1384995"/>
          </a:xfrm>
          <a:prstGeom prst="rect">
            <a:avLst/>
          </a:prstGeom>
          <a:noFill/>
        </p:spPr>
        <p:txBody>
          <a:bodyPr wrap="square" rtlCol="0">
            <a:spAutoFit/>
          </a:bodyPr>
          <a:lstStyle/>
          <a:p>
            <a:pPr marL="285750" indent="-285750">
              <a:buFont typeface="Arial"/>
              <a:buChar char="•"/>
            </a:pPr>
            <a:r>
              <a:rPr lang="en-US" dirty="0" smtClean="0"/>
              <a:t>Sometimes a write instruction modifies cache</a:t>
            </a:r>
            <a:endParaRPr lang="en-US" dirty="0" smtClean="0">
              <a:cs typeface="Courier New"/>
            </a:endParaRPr>
          </a:p>
          <a:p>
            <a:pPr marL="285750" indent="-285750">
              <a:buFont typeface="Arial"/>
              <a:buChar char="•"/>
            </a:pPr>
            <a:endParaRPr lang="en-US" baseline="30000" dirty="0">
              <a:cs typeface="Courier New"/>
            </a:endParaRPr>
          </a:p>
          <a:p>
            <a:pPr marL="285750" indent="-285750">
              <a:buFont typeface="Arial"/>
              <a:buChar char="•"/>
            </a:pPr>
            <a:r>
              <a:rPr lang="en-US" dirty="0" smtClean="0">
                <a:cs typeface="Courier New"/>
              </a:rPr>
              <a:t>How do we know, and what do we do</a:t>
            </a:r>
            <a:r>
              <a:rPr lang="en-US" dirty="0" smtClean="0">
                <a:latin typeface="Courier"/>
                <a:cs typeface="Courier"/>
              </a:rPr>
              <a:t>?</a:t>
            </a:r>
            <a:endParaRPr lang="en-US" dirty="0">
              <a:latin typeface="Courier"/>
              <a:cs typeface="Courier"/>
            </a:endParaRPr>
          </a:p>
        </p:txBody>
      </p:sp>
      <p:sp>
        <p:nvSpPr>
          <p:cNvPr id="3" name="TextBox 2"/>
          <p:cNvSpPr txBox="1"/>
          <p:nvPr/>
        </p:nvSpPr>
        <p:spPr>
          <a:xfrm>
            <a:off x="256346" y="2091184"/>
            <a:ext cx="4109493" cy="369332"/>
          </a:xfrm>
          <a:prstGeom prst="rect">
            <a:avLst/>
          </a:prstGeom>
          <a:noFill/>
        </p:spPr>
        <p:txBody>
          <a:bodyPr wrap="none" rtlCol="0">
            <a:spAutoFit/>
          </a:bodyPr>
          <a:lstStyle/>
          <a:p>
            <a:r>
              <a:rPr lang="en-US" dirty="0" smtClean="0"/>
              <a:t>Determin</a:t>
            </a:r>
            <a:r>
              <a:rPr lang="en-US" dirty="0" smtClean="0"/>
              <a:t>e of line / block is still valid</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510021221"/>
              </p:ext>
            </p:extLst>
          </p:nvPr>
        </p:nvGraphicFramePr>
        <p:xfrm>
          <a:off x="7295174" y="3688472"/>
          <a:ext cx="304819" cy="822168"/>
        </p:xfrm>
        <a:graphic>
          <a:graphicData uri="http://schemas.openxmlformats.org/drawingml/2006/table">
            <a:tbl>
              <a:tblPr firstRow="1" bandRow="1">
                <a:tableStyleId>{2D5ABB26-0587-4C30-8999-92F81FD0307C}</a:tableStyleId>
              </a:tblPr>
              <a:tblGrid>
                <a:gridCol w="304819"/>
              </a:tblGrid>
              <a:tr h="205542">
                <a:tc>
                  <a:txBody>
                    <a:bodyPr/>
                    <a:lstStyle/>
                    <a:p>
                      <a:pPr algn="r"/>
                      <a:r>
                        <a:rPr lang="en-US" sz="1200" b="1" baseline="0" dirty="0" smtClean="0"/>
                        <a:t>1</a:t>
                      </a:r>
                      <a:endParaRPr lang="en-US" sz="1200" b="1" baseline="0" dirty="0"/>
                    </a:p>
                  </a:txBody>
                  <a:tcPr marL="0" marR="0" marT="0" marB="0"/>
                </a:tc>
              </a:tr>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0</a:t>
                      </a:r>
                      <a:endParaRPr lang="en-US" sz="1200" b="1" baseline="0" dirty="0"/>
                    </a:p>
                  </a:txBody>
                  <a:tcPr marL="0" marR="0" marT="0" marB="0"/>
                </a:tc>
              </a:tr>
              <a:tr h="205542">
                <a:tc>
                  <a:txBody>
                    <a:bodyPr/>
                    <a:lstStyle/>
                    <a:p>
                      <a:pPr algn="r"/>
                      <a:r>
                        <a:rPr lang="en-US" sz="1200" b="1" baseline="0" dirty="0" smtClean="0"/>
                        <a:t>1</a:t>
                      </a:r>
                      <a:endParaRPr lang="en-US" sz="1200" b="1" baseline="0" dirty="0"/>
                    </a:p>
                  </a:txBody>
                  <a:tcPr marL="0" marR="0" marT="0" marB="0"/>
                </a:tc>
              </a:tr>
            </a:tbl>
          </a:graphicData>
        </a:graphic>
      </p:graphicFrame>
      <p:sp>
        <p:nvSpPr>
          <p:cNvPr id="5" name="TextBox 4"/>
          <p:cNvSpPr txBox="1"/>
          <p:nvPr/>
        </p:nvSpPr>
        <p:spPr>
          <a:xfrm>
            <a:off x="6653360" y="6303127"/>
            <a:ext cx="1056700" cy="369332"/>
          </a:xfrm>
          <a:prstGeom prst="rect">
            <a:avLst/>
          </a:prstGeom>
          <a:noFill/>
        </p:spPr>
        <p:txBody>
          <a:bodyPr wrap="none" rtlCol="0">
            <a:spAutoFit/>
          </a:bodyPr>
          <a:lstStyle/>
          <a:p>
            <a:r>
              <a:rPr lang="en-US" dirty="0" smtClean="0"/>
              <a:t>Valid Bit</a:t>
            </a:r>
            <a:endParaRPr lang="en-US" dirty="0"/>
          </a:p>
        </p:txBody>
      </p:sp>
      <p:cxnSp>
        <p:nvCxnSpPr>
          <p:cNvPr id="17" name="Straight Arrow Connector 16"/>
          <p:cNvCxnSpPr>
            <a:stCxn id="5" idx="0"/>
          </p:cNvCxnSpPr>
          <p:nvPr/>
        </p:nvCxnSpPr>
        <p:spPr>
          <a:xfrm flipV="1">
            <a:off x="7181710" y="4602098"/>
            <a:ext cx="240689" cy="1701029"/>
          </a:xfrm>
          <a:prstGeom prst="straightConnector1">
            <a:avLst/>
          </a:prstGeom>
          <a:ln>
            <a:solidFill>
              <a:schemeClr val="tx1">
                <a:alpha val="62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24109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5200" b="1" strike="noStrike" spc="-1">
                <a:solidFill>
                  <a:srgbClr val="730000"/>
                </a:solidFill>
                <a:uFill>
                  <a:solidFill>
                    <a:srgbClr val="FFFFFF"/>
                  </a:solidFill>
                </a:uFill>
                <a:latin typeface="Calisto MT"/>
              </a:rPr>
              <a:t>Mapping Function</a:t>
            </a:r>
            <a:endParaRPr/>
          </a:p>
        </p:txBody>
      </p:sp>
      <p:sp>
        <p:nvSpPr>
          <p:cNvPr id="360" name="CustomShape 2"/>
          <p:cNvSpPr/>
          <p:nvPr/>
        </p:nvSpPr>
        <p:spPr>
          <a:xfrm>
            <a:off x="658800" y="1828800"/>
            <a:ext cx="8026200" cy="944110"/>
          </a:xfrm>
          <a:prstGeom prst="rect">
            <a:avLst/>
          </a:prstGeom>
          <a:noFill/>
          <a:ln>
            <a:noFill/>
          </a:ln>
        </p:spPr>
        <p:style>
          <a:lnRef idx="0">
            <a:scrgbClr r="0" g="0" b="0"/>
          </a:lnRef>
          <a:fillRef idx="0">
            <a:scrgbClr r="0" g="0" b="0"/>
          </a:fillRef>
          <a:effectRef idx="0">
            <a:scrgbClr r="0" g="0" b="0"/>
          </a:effectRef>
          <a:fontRef idx="minor"/>
        </p:style>
        <p:txBody>
          <a:bodyPr lIns="114480" tIns="57240" rIns="114480" bIns="57240" anchor="ctr"/>
          <a:lstStyle/>
          <a:p>
            <a:pPr>
              <a:lnSpc>
                <a:spcPct val="90000"/>
              </a:lnSpc>
              <a:buSzPct val="150000"/>
            </a:pPr>
            <a:r>
              <a:rPr lang="en-US" sz="2400" strike="noStrike" spc="-1" dirty="0" smtClean="0">
                <a:solidFill>
                  <a:srgbClr val="000000"/>
                </a:solidFill>
                <a:uFill>
                  <a:solidFill>
                    <a:srgbClr val="FFFFFF"/>
                  </a:solidFill>
                </a:uFill>
                <a:latin typeface="Calisto MT"/>
              </a:rPr>
              <a:t>Determines </a:t>
            </a:r>
            <a:r>
              <a:rPr lang="en-US" sz="2400" strike="noStrike" spc="-1" dirty="0">
                <a:solidFill>
                  <a:srgbClr val="000000"/>
                </a:solidFill>
                <a:uFill>
                  <a:solidFill>
                    <a:srgbClr val="FFFFFF"/>
                  </a:solidFill>
                </a:uFill>
                <a:latin typeface="Calisto MT"/>
              </a:rPr>
              <a:t>which cache location the block will occupy</a:t>
            </a:r>
            <a:endParaRPr sz="1600" dirty="0"/>
          </a:p>
        </p:txBody>
      </p:sp>
      <p:pic>
        <p:nvPicPr>
          <p:cNvPr id="5" name="Picture 4" descr="cache_mapp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3216415"/>
            <a:ext cx="6934200" cy="34417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Shape 1"/>
          <p:cNvSpPr txBox="1"/>
          <p:nvPr/>
        </p:nvSpPr>
        <p:spPr>
          <a:xfrm>
            <a:off x="0" y="457200"/>
            <a:ext cx="8152920" cy="1067400"/>
          </a:xfrm>
          <a:prstGeom prst="rect">
            <a:avLst/>
          </a:prstGeom>
          <a:noFill/>
          <a:ln>
            <a:noFill/>
          </a:ln>
        </p:spPr>
        <p:txBody>
          <a:bodyPr tIns="0" bIns="0" anchor="b"/>
          <a:lstStyle/>
          <a:p>
            <a:pPr algn="r">
              <a:lnSpc>
                <a:spcPts val="1905"/>
              </a:lnSpc>
            </a:pPr>
            <a:r>
              <a:rPr lang="en-US" sz="5200" strike="noStrike" spc="-1">
                <a:solidFill>
                  <a:srgbClr val="730000"/>
                </a:solidFill>
                <a:uFill>
                  <a:solidFill>
                    <a:srgbClr val="FFFFFF"/>
                  </a:solidFill>
                </a:uFill>
                <a:latin typeface="Calisto MT"/>
              </a:rPr>
              <a:t>Replacement Algorithm</a:t>
            </a:r>
            <a:endParaRPr/>
          </a:p>
        </p:txBody>
      </p:sp>
      <p:sp>
        <p:nvSpPr>
          <p:cNvPr id="362" name="TextShape 2"/>
          <p:cNvSpPr txBox="1"/>
          <p:nvPr/>
        </p:nvSpPr>
        <p:spPr>
          <a:xfrm>
            <a:off x="2209680" y="4267080"/>
            <a:ext cx="6095520" cy="1828440"/>
          </a:xfrm>
          <a:prstGeom prst="rect">
            <a:avLst/>
          </a:prstGeom>
          <a:noFill/>
          <a:ln>
            <a:noFill/>
          </a:ln>
        </p:spPr>
        <p:txBody>
          <a:bodyPr/>
          <a:lstStyle/>
          <a:p>
            <a:pPr marL="282600" indent="-282240">
              <a:lnSpc>
                <a:spcPct val="100000"/>
              </a:lnSpc>
              <a:buClr>
                <a:srgbClr val="990000"/>
              </a:buClr>
              <a:buSzPct val="103000"/>
              <a:buFont typeface="Wingdings" charset="2"/>
              <a:buChar char=""/>
            </a:pPr>
            <a:endParaRPr dirty="0"/>
          </a:p>
        </p:txBody>
      </p:sp>
      <p:sp>
        <p:nvSpPr>
          <p:cNvPr id="363" name="TextShape 3"/>
          <p:cNvSpPr txBox="1"/>
          <p:nvPr/>
        </p:nvSpPr>
        <p:spPr>
          <a:xfrm>
            <a:off x="774291" y="2486809"/>
            <a:ext cx="7772040" cy="3314795"/>
          </a:xfrm>
          <a:prstGeom prst="rect">
            <a:avLst/>
          </a:prstGeom>
          <a:noFill/>
          <a:ln>
            <a:noFill/>
          </a:ln>
        </p:spPr>
        <p:txBody>
          <a:bodyPr/>
          <a:lstStyle/>
          <a:p>
            <a:pPr marL="457560" lvl="1" indent="-457200">
              <a:lnSpc>
                <a:spcPct val="100000"/>
              </a:lnSpc>
              <a:buClr>
                <a:srgbClr val="990000"/>
              </a:buClr>
              <a:buSzPct val="100000"/>
              <a:buFont typeface="Arial"/>
              <a:buChar char="•"/>
            </a:pPr>
            <a:r>
              <a:rPr lang="en-US" sz="3200" strike="noStrike" spc="-1" dirty="0">
                <a:solidFill>
                  <a:srgbClr val="262626"/>
                </a:solidFill>
                <a:uFill>
                  <a:solidFill>
                    <a:srgbClr val="FFFFFF"/>
                  </a:solidFill>
                </a:uFill>
                <a:latin typeface="Calisto MT"/>
              </a:rPr>
              <a:t>Least Recently Used (LRU) </a:t>
            </a:r>
            <a:r>
              <a:rPr lang="en-US" sz="3200" strike="noStrike" spc="-1" dirty="0" smtClean="0">
                <a:solidFill>
                  <a:srgbClr val="262626"/>
                </a:solidFill>
                <a:uFill>
                  <a:solidFill>
                    <a:srgbClr val="FFFFFF"/>
                  </a:solidFill>
                </a:uFill>
                <a:latin typeface="Calisto MT"/>
              </a:rPr>
              <a:t>Algorithm</a:t>
            </a:r>
            <a:r>
              <a:rPr lang="en-US" strike="noStrike" spc="-1" dirty="0">
                <a:uFill>
                  <a:solidFill>
                    <a:srgbClr val="FFFFFF"/>
                  </a:solidFill>
                </a:uFill>
              </a:rPr>
              <a:t/>
            </a:r>
            <a:br>
              <a:rPr lang="en-US" strike="noStrike" spc="-1" dirty="0">
                <a:uFill>
                  <a:solidFill>
                    <a:srgbClr val="FFFFFF"/>
                  </a:solidFill>
                </a:uFill>
              </a:rPr>
            </a:br>
            <a:endParaRPr dirty="0"/>
          </a:p>
          <a:p>
            <a:pPr marL="912960" lvl="1" indent="-344160">
              <a:lnSpc>
                <a:spcPct val="100000"/>
              </a:lnSpc>
              <a:buClr>
                <a:srgbClr val="990000"/>
              </a:buClr>
              <a:buSzPct val="75000"/>
              <a:buFont typeface="Arial"/>
              <a:buChar char="•"/>
            </a:pPr>
            <a:r>
              <a:rPr lang="en-US" dirty="0"/>
              <a:t>effective strategy is to replace a block that has been in the cache the longest with no references to </a:t>
            </a:r>
            <a:r>
              <a:rPr lang="en-US" dirty="0" smtClean="0"/>
              <a:t>it</a:t>
            </a:r>
            <a:r>
              <a:rPr lang="en-US" dirty="0"/>
              <a:t/>
            </a:r>
            <a:br>
              <a:rPr lang="en-US" dirty="0"/>
            </a:br>
            <a:endParaRPr dirty="0"/>
          </a:p>
          <a:p>
            <a:pPr marL="912960" lvl="1" indent="-344160">
              <a:lnSpc>
                <a:spcPct val="100000"/>
              </a:lnSpc>
              <a:buClr>
                <a:srgbClr val="990000"/>
              </a:buClr>
              <a:buSzPct val="75000"/>
              <a:buFont typeface="Arial"/>
              <a:buChar char="•"/>
            </a:pPr>
            <a:r>
              <a:rPr lang="en-US" dirty="0"/>
              <a:t>hardware mechanisms are needed to identify the least recently used </a:t>
            </a:r>
            <a:r>
              <a:rPr lang="en-US" dirty="0" smtClean="0"/>
              <a:t>block</a:t>
            </a:r>
            <a:r>
              <a:rPr lang="en-US" dirty="0"/>
              <a:t/>
            </a:r>
            <a:br>
              <a:rPr lang="en-US" dirty="0"/>
            </a:br>
            <a:endParaRPr lang="en-US" dirty="0"/>
          </a:p>
          <a:p>
            <a:pPr marL="912960" lvl="1" indent="-344160">
              <a:buClr>
                <a:srgbClr val="990000"/>
              </a:buClr>
              <a:buSzPct val="75000"/>
              <a:buFont typeface="Arial"/>
              <a:buChar char="•"/>
            </a:pPr>
            <a:r>
              <a:rPr lang="en-US" dirty="0"/>
              <a:t>chooses which block to replace when a new block is to be loaded into the cache</a:t>
            </a:r>
          </a:p>
          <a:p>
            <a:pPr marL="912960" lvl="1" indent="-344160">
              <a:lnSpc>
                <a:spcPct val="100000"/>
              </a:lnSpc>
              <a:buClr>
                <a:srgbClr val="990000"/>
              </a:buClr>
              <a:buSzPct val="75000"/>
              <a:buFont typeface="Wingdings" charset="2"/>
              <a:buChar char=""/>
            </a:pPr>
            <a:endParaRPr dirty="0"/>
          </a:p>
        </p:txBody>
      </p:sp>
      <p:sp>
        <p:nvSpPr>
          <p:cNvPr id="2" name="Rectangle 1"/>
          <p:cNvSpPr/>
          <p:nvPr/>
        </p:nvSpPr>
        <p:spPr>
          <a:xfrm>
            <a:off x="310663" y="1709266"/>
            <a:ext cx="8570644" cy="338554"/>
          </a:xfrm>
          <a:prstGeom prst="rect">
            <a:avLst/>
          </a:prstGeom>
        </p:spPr>
        <p:txBody>
          <a:bodyPr wrap="square">
            <a:spAutoFit/>
          </a:bodyPr>
          <a:lstStyle/>
          <a:p>
            <a:pPr algn="ctr"/>
            <a:r>
              <a:rPr lang="en-US" sz="1400" dirty="0" smtClean="0">
                <a:solidFill>
                  <a:srgbClr val="93A299"/>
                </a:solidFill>
              </a:rPr>
              <a:t>3. Eventually</a:t>
            </a:r>
            <a:r>
              <a:rPr lang="en-US" sz="1400" dirty="0">
                <a:solidFill>
                  <a:srgbClr val="93A299"/>
                </a:solidFill>
              </a:rPr>
              <a:t>, the small cache memory might fill up</a:t>
            </a:r>
            <a:r>
              <a:rPr lang="en-US" sz="1600" dirty="0">
                <a:solidFill>
                  <a:schemeClr val="bg2">
                    <a:lumMod val="90000"/>
                  </a:schemeClr>
                </a:solidFill>
              </a:rPr>
              <a:t>. </a:t>
            </a: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112" y="2562193"/>
            <a:ext cx="2813591" cy="1200329"/>
          </a:xfrm>
          <a:prstGeom prst="rect">
            <a:avLst/>
          </a:prstGeom>
          <a:noFill/>
        </p:spPr>
        <p:txBody>
          <a:bodyPr wrap="none" rtlCol="0">
            <a:spAutoFit/>
          </a:bodyPr>
          <a:lstStyle/>
          <a:p>
            <a:pPr marL="285750" indent="-285750">
              <a:buFont typeface="Arial"/>
              <a:buChar char="•"/>
            </a:pPr>
            <a:r>
              <a:rPr lang="en-US" dirty="0" smtClean="0"/>
              <a:t>Memory Consistency</a:t>
            </a:r>
          </a:p>
          <a:p>
            <a:pPr marL="742950" lvl="1" indent="-285750">
              <a:buFont typeface="Arial"/>
              <a:buChar char="•"/>
            </a:pPr>
            <a:r>
              <a:rPr lang="en-US" dirty="0" smtClean="0"/>
              <a:t>Write </a:t>
            </a:r>
            <a:r>
              <a:rPr lang="en-US" dirty="0" smtClean="0"/>
              <a:t>Back </a:t>
            </a:r>
            <a:endParaRPr lang="en-US" dirty="0" smtClean="0"/>
          </a:p>
          <a:p>
            <a:pPr marL="742950" lvl="1" indent="-285750">
              <a:buFont typeface="Arial"/>
              <a:buChar char="•"/>
            </a:pPr>
            <a:r>
              <a:rPr lang="en-US" dirty="0" smtClean="0"/>
              <a:t>Write </a:t>
            </a:r>
            <a:r>
              <a:rPr lang="en-US" dirty="0" smtClean="0"/>
              <a:t>Through</a:t>
            </a:r>
            <a:endParaRPr lang="en-US" dirty="0"/>
          </a:p>
          <a:p>
            <a:pPr marL="742950" lvl="1" indent="-285750">
              <a:buFont typeface="Arial"/>
              <a:buChar char="•"/>
            </a:pPr>
            <a:r>
              <a:rPr lang="en-US" dirty="0" smtClean="0"/>
              <a:t>Write Around</a:t>
            </a:r>
            <a:endParaRPr lang="en-US" dirty="0"/>
          </a:p>
        </p:txBody>
      </p:sp>
      <p:grpSp>
        <p:nvGrpSpPr>
          <p:cNvPr id="4" name="Group 3"/>
          <p:cNvGrpSpPr/>
          <p:nvPr/>
        </p:nvGrpSpPr>
        <p:grpSpPr>
          <a:xfrm>
            <a:off x="1755658" y="4330647"/>
            <a:ext cx="1164324" cy="1068958"/>
            <a:chOff x="2919982" y="4348920"/>
            <a:chExt cx="1164324" cy="1068958"/>
          </a:xfrm>
        </p:grpSpPr>
        <p:sp>
          <p:nvSpPr>
            <p:cNvPr id="8" name="Rectangle 7"/>
            <p:cNvSpPr/>
            <p:nvPr/>
          </p:nvSpPr>
          <p:spPr>
            <a:xfrm>
              <a:off x="2919982" y="4348920"/>
              <a:ext cx="1164324" cy="106895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3" name="TextBox 2"/>
            <p:cNvSpPr txBox="1"/>
            <p:nvPr/>
          </p:nvSpPr>
          <p:spPr>
            <a:xfrm>
              <a:off x="3182745" y="4685029"/>
              <a:ext cx="660082" cy="369332"/>
            </a:xfrm>
            <a:prstGeom prst="rect">
              <a:avLst/>
            </a:prstGeom>
            <a:noFill/>
          </p:spPr>
          <p:txBody>
            <a:bodyPr wrap="none" rtlCol="0">
              <a:spAutoFit/>
            </a:bodyPr>
            <a:lstStyle/>
            <a:p>
              <a:r>
                <a:rPr lang="en-US" dirty="0" smtClean="0"/>
                <a:t>CPU</a:t>
              </a:r>
              <a:endParaRPr lang="en-US" dirty="0"/>
            </a:p>
          </p:txBody>
        </p:sp>
      </p:grpSp>
      <p:grpSp>
        <p:nvGrpSpPr>
          <p:cNvPr id="9" name="Group 8"/>
          <p:cNvGrpSpPr/>
          <p:nvPr/>
        </p:nvGrpSpPr>
        <p:grpSpPr>
          <a:xfrm>
            <a:off x="3991328" y="4321221"/>
            <a:ext cx="1164324" cy="1068958"/>
            <a:chOff x="2919982" y="4348920"/>
            <a:chExt cx="1164324" cy="1068958"/>
          </a:xfrm>
        </p:grpSpPr>
        <p:sp>
          <p:nvSpPr>
            <p:cNvPr id="10" name="Rectangle 9"/>
            <p:cNvSpPr/>
            <p:nvPr/>
          </p:nvSpPr>
          <p:spPr>
            <a:xfrm>
              <a:off x="2919982" y="4348920"/>
              <a:ext cx="1164324" cy="1068958"/>
            </a:xfrm>
            <a:prstGeom prst="rect">
              <a:avLst/>
            </a:prstGeom>
            <a:noFill/>
            <a:ln>
              <a:solidFill>
                <a:srgbClr val="3366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1" name="TextBox 10"/>
            <p:cNvSpPr txBox="1"/>
            <p:nvPr/>
          </p:nvSpPr>
          <p:spPr>
            <a:xfrm>
              <a:off x="2990865" y="4685319"/>
              <a:ext cx="1012191" cy="369332"/>
            </a:xfrm>
            <a:prstGeom prst="rect">
              <a:avLst/>
            </a:prstGeom>
            <a:noFill/>
          </p:spPr>
          <p:txBody>
            <a:bodyPr wrap="none" rtlCol="0">
              <a:spAutoFit/>
            </a:bodyPr>
            <a:lstStyle/>
            <a:p>
              <a:r>
                <a:rPr lang="en-US" dirty="0" smtClean="0"/>
                <a:t>CACHE</a:t>
              </a:r>
              <a:endParaRPr lang="en-US" dirty="0"/>
            </a:p>
          </p:txBody>
        </p:sp>
      </p:grpSp>
      <p:grpSp>
        <p:nvGrpSpPr>
          <p:cNvPr id="12" name="Group 11"/>
          <p:cNvGrpSpPr/>
          <p:nvPr/>
        </p:nvGrpSpPr>
        <p:grpSpPr>
          <a:xfrm>
            <a:off x="6275614" y="3868094"/>
            <a:ext cx="805675" cy="2080179"/>
            <a:chOff x="2919982" y="4348920"/>
            <a:chExt cx="1164324" cy="1068958"/>
          </a:xfrm>
        </p:grpSpPr>
        <p:sp>
          <p:nvSpPr>
            <p:cNvPr id="13" name="Rectangle 12"/>
            <p:cNvSpPr/>
            <p:nvPr/>
          </p:nvSpPr>
          <p:spPr>
            <a:xfrm>
              <a:off x="2919982" y="4348920"/>
              <a:ext cx="1164324" cy="106895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4" name="TextBox 13"/>
            <p:cNvSpPr txBox="1"/>
            <p:nvPr/>
          </p:nvSpPr>
          <p:spPr>
            <a:xfrm>
              <a:off x="2986004" y="4745302"/>
              <a:ext cx="1022657" cy="369332"/>
            </a:xfrm>
            <a:prstGeom prst="rect">
              <a:avLst/>
            </a:prstGeom>
            <a:noFill/>
          </p:spPr>
          <p:txBody>
            <a:bodyPr wrap="none" rtlCol="0">
              <a:spAutoFit/>
            </a:bodyPr>
            <a:lstStyle/>
            <a:p>
              <a:r>
                <a:rPr lang="en-US" dirty="0" smtClean="0"/>
                <a:t>RAM</a:t>
              </a:r>
              <a:endParaRPr lang="en-US" dirty="0"/>
            </a:p>
          </p:txBody>
        </p:sp>
      </p:grpSp>
      <p:cxnSp>
        <p:nvCxnSpPr>
          <p:cNvPr id="15" name="Straight Arrow Connector 14"/>
          <p:cNvCxnSpPr>
            <a:stCxn id="8" idx="3"/>
            <a:endCxn id="10" idx="1"/>
          </p:cNvCxnSpPr>
          <p:nvPr/>
        </p:nvCxnSpPr>
        <p:spPr>
          <a:xfrm flipV="1">
            <a:off x="2919982" y="4855700"/>
            <a:ext cx="1071346" cy="9426"/>
          </a:xfrm>
          <a:prstGeom prst="straightConnector1">
            <a:avLst/>
          </a:prstGeom>
          <a:ln>
            <a:solidFill>
              <a:srgbClr val="DA3B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233864" y="2841002"/>
            <a:ext cx="276174" cy="400110"/>
          </a:xfrm>
          <a:prstGeom prst="rect">
            <a:avLst/>
          </a:prstGeom>
          <a:noFill/>
        </p:spPr>
        <p:txBody>
          <a:bodyPr wrap="square" rtlCol="0">
            <a:spAutoFit/>
          </a:bodyPr>
          <a:lstStyle/>
          <a:p>
            <a:r>
              <a:rPr lang="en-US" sz="2000" b="1" dirty="0" smtClean="0">
                <a:solidFill>
                  <a:srgbClr val="FF6600"/>
                </a:solidFill>
              </a:rPr>
              <a:t>√</a:t>
            </a:r>
            <a:endParaRPr lang="en-US" sz="2000" b="1" dirty="0">
              <a:solidFill>
                <a:srgbClr val="FF6600"/>
              </a:solidFill>
            </a:endParaRPr>
          </a:p>
        </p:txBody>
      </p:sp>
      <p:cxnSp>
        <p:nvCxnSpPr>
          <p:cNvPr id="21" name="Straight Arrow Connector 20"/>
          <p:cNvCxnSpPr/>
          <p:nvPr/>
        </p:nvCxnSpPr>
        <p:spPr>
          <a:xfrm flipV="1">
            <a:off x="5155652" y="4846274"/>
            <a:ext cx="1071346" cy="9426"/>
          </a:xfrm>
          <a:prstGeom prst="straightConnector1">
            <a:avLst/>
          </a:prstGeom>
          <a:ln>
            <a:solidFill>
              <a:srgbClr val="DA3BFF"/>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01526" y="1708940"/>
            <a:ext cx="8552370" cy="307777"/>
          </a:xfrm>
          <a:prstGeom prst="rect">
            <a:avLst/>
          </a:prstGeom>
        </p:spPr>
        <p:txBody>
          <a:bodyPr wrap="square">
            <a:spAutoFit/>
          </a:bodyPr>
          <a:lstStyle/>
          <a:p>
            <a:pPr algn="ctr"/>
            <a:r>
              <a:rPr lang="en-US" sz="1400" dirty="0">
                <a:solidFill>
                  <a:srgbClr val="93A299"/>
                </a:solidFill>
              </a:rPr>
              <a:t>4. How </a:t>
            </a:r>
            <a:r>
              <a:rPr lang="en-US" sz="1400" dirty="0">
                <a:solidFill>
                  <a:srgbClr val="93A299"/>
                </a:solidFill>
              </a:rPr>
              <a:t>can write operations be handled by the memory system?</a:t>
            </a:r>
          </a:p>
        </p:txBody>
      </p:sp>
      <p:sp>
        <p:nvSpPr>
          <p:cNvPr id="23" name="TextShape 1"/>
          <p:cNvSpPr txBox="1"/>
          <p:nvPr/>
        </p:nvSpPr>
        <p:spPr>
          <a:xfrm>
            <a:off x="658800" y="475091"/>
            <a:ext cx="8027640" cy="905475"/>
          </a:xfrm>
          <a:prstGeom prst="rect">
            <a:avLst/>
          </a:prstGeom>
          <a:noFill/>
          <a:ln>
            <a:noFill/>
          </a:ln>
        </p:spPr>
        <p:txBody>
          <a:bodyPr tIns="0" bIns="0" anchor="b"/>
          <a:lstStyle/>
          <a:p>
            <a:pPr algn="ctr">
              <a:lnSpc>
                <a:spcPct val="100000"/>
              </a:lnSpc>
            </a:pPr>
            <a:r>
              <a:rPr lang="en-US" sz="5200" b="1" strike="noStrike" spc="-1" dirty="0">
                <a:solidFill>
                  <a:srgbClr val="730000"/>
                </a:solidFill>
                <a:uFill>
                  <a:solidFill>
                    <a:srgbClr val="FFFFFF"/>
                  </a:solidFill>
                </a:uFill>
                <a:latin typeface="Calisto MT"/>
              </a:rPr>
              <a:t>Write Policy</a:t>
            </a:r>
            <a:endParaRPr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6112" y="2560326"/>
            <a:ext cx="2813591" cy="1200329"/>
          </a:xfrm>
          <a:prstGeom prst="rect">
            <a:avLst/>
          </a:prstGeom>
          <a:noFill/>
        </p:spPr>
        <p:txBody>
          <a:bodyPr wrap="none" rtlCol="0">
            <a:spAutoFit/>
          </a:bodyPr>
          <a:lstStyle/>
          <a:p>
            <a:pPr marL="285750" indent="-285750">
              <a:buFont typeface="Arial"/>
              <a:buChar char="•"/>
            </a:pPr>
            <a:r>
              <a:rPr lang="en-US" dirty="0" smtClean="0"/>
              <a:t>Memory Consistency</a:t>
            </a:r>
          </a:p>
          <a:p>
            <a:pPr marL="742950" lvl="1" indent="-285750">
              <a:buFont typeface="Arial"/>
              <a:buChar char="•"/>
            </a:pPr>
            <a:r>
              <a:rPr lang="en-US" dirty="0" smtClean="0"/>
              <a:t>Write </a:t>
            </a:r>
            <a:r>
              <a:rPr lang="en-US" dirty="0" smtClean="0"/>
              <a:t>Back </a:t>
            </a:r>
            <a:endParaRPr lang="en-US" dirty="0" smtClean="0"/>
          </a:p>
          <a:p>
            <a:pPr marL="742950" lvl="1" indent="-285750">
              <a:buFont typeface="Arial"/>
              <a:buChar char="•"/>
            </a:pPr>
            <a:r>
              <a:rPr lang="en-US" dirty="0" smtClean="0"/>
              <a:t>Write </a:t>
            </a:r>
            <a:r>
              <a:rPr lang="en-US" dirty="0" smtClean="0"/>
              <a:t>Through</a:t>
            </a:r>
            <a:endParaRPr lang="en-US" dirty="0"/>
          </a:p>
          <a:p>
            <a:pPr marL="742950" lvl="1" indent="-285750">
              <a:buFont typeface="Arial"/>
              <a:buChar char="•"/>
            </a:pPr>
            <a:r>
              <a:rPr lang="en-US" dirty="0" smtClean="0"/>
              <a:t>Write Around</a:t>
            </a:r>
            <a:endParaRPr lang="en-US" dirty="0"/>
          </a:p>
        </p:txBody>
      </p:sp>
      <p:grpSp>
        <p:nvGrpSpPr>
          <p:cNvPr id="4" name="Group 3"/>
          <p:cNvGrpSpPr/>
          <p:nvPr/>
        </p:nvGrpSpPr>
        <p:grpSpPr>
          <a:xfrm>
            <a:off x="1755658" y="4330647"/>
            <a:ext cx="1164324" cy="1068958"/>
            <a:chOff x="2919982" y="4348920"/>
            <a:chExt cx="1164324" cy="1068958"/>
          </a:xfrm>
        </p:grpSpPr>
        <p:sp>
          <p:nvSpPr>
            <p:cNvPr id="8" name="Rectangle 7"/>
            <p:cNvSpPr/>
            <p:nvPr/>
          </p:nvSpPr>
          <p:spPr>
            <a:xfrm>
              <a:off x="2919982" y="4348920"/>
              <a:ext cx="1164324" cy="106895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3" name="TextBox 2"/>
            <p:cNvSpPr txBox="1"/>
            <p:nvPr/>
          </p:nvSpPr>
          <p:spPr>
            <a:xfrm>
              <a:off x="3182745" y="4685029"/>
              <a:ext cx="660082" cy="369332"/>
            </a:xfrm>
            <a:prstGeom prst="rect">
              <a:avLst/>
            </a:prstGeom>
            <a:noFill/>
          </p:spPr>
          <p:txBody>
            <a:bodyPr wrap="none" rtlCol="0">
              <a:spAutoFit/>
            </a:bodyPr>
            <a:lstStyle/>
            <a:p>
              <a:r>
                <a:rPr lang="en-US" dirty="0" smtClean="0"/>
                <a:t>CPU</a:t>
              </a:r>
              <a:endParaRPr lang="en-US" dirty="0"/>
            </a:p>
          </p:txBody>
        </p:sp>
      </p:grpSp>
      <p:grpSp>
        <p:nvGrpSpPr>
          <p:cNvPr id="9" name="Group 8"/>
          <p:cNvGrpSpPr/>
          <p:nvPr/>
        </p:nvGrpSpPr>
        <p:grpSpPr>
          <a:xfrm>
            <a:off x="3991328" y="4321221"/>
            <a:ext cx="1164324" cy="1068958"/>
            <a:chOff x="2919982" y="4348920"/>
            <a:chExt cx="1164324" cy="1068958"/>
          </a:xfrm>
        </p:grpSpPr>
        <p:sp>
          <p:nvSpPr>
            <p:cNvPr id="10" name="Rectangle 9"/>
            <p:cNvSpPr/>
            <p:nvPr/>
          </p:nvSpPr>
          <p:spPr>
            <a:xfrm>
              <a:off x="2919982" y="4348920"/>
              <a:ext cx="1164324" cy="1068958"/>
            </a:xfrm>
            <a:prstGeom prst="rect">
              <a:avLst/>
            </a:prstGeom>
            <a:noFill/>
            <a:ln>
              <a:solidFill>
                <a:srgbClr val="3366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1" name="TextBox 10"/>
            <p:cNvSpPr txBox="1"/>
            <p:nvPr/>
          </p:nvSpPr>
          <p:spPr>
            <a:xfrm>
              <a:off x="2990865" y="4685319"/>
              <a:ext cx="1012191" cy="369332"/>
            </a:xfrm>
            <a:prstGeom prst="rect">
              <a:avLst/>
            </a:prstGeom>
            <a:noFill/>
          </p:spPr>
          <p:txBody>
            <a:bodyPr wrap="none" rtlCol="0">
              <a:spAutoFit/>
            </a:bodyPr>
            <a:lstStyle/>
            <a:p>
              <a:r>
                <a:rPr lang="en-US" dirty="0" smtClean="0"/>
                <a:t>CACHE</a:t>
              </a:r>
              <a:endParaRPr lang="en-US" dirty="0"/>
            </a:p>
          </p:txBody>
        </p:sp>
      </p:grpSp>
      <p:grpSp>
        <p:nvGrpSpPr>
          <p:cNvPr id="12" name="Group 11"/>
          <p:cNvGrpSpPr/>
          <p:nvPr/>
        </p:nvGrpSpPr>
        <p:grpSpPr>
          <a:xfrm>
            <a:off x="6275614" y="3868094"/>
            <a:ext cx="805675" cy="2080179"/>
            <a:chOff x="2919982" y="4348920"/>
            <a:chExt cx="1164324" cy="1068958"/>
          </a:xfrm>
        </p:grpSpPr>
        <p:sp>
          <p:nvSpPr>
            <p:cNvPr id="13" name="Rectangle 12"/>
            <p:cNvSpPr/>
            <p:nvPr/>
          </p:nvSpPr>
          <p:spPr>
            <a:xfrm>
              <a:off x="2919982" y="4348920"/>
              <a:ext cx="1164324" cy="106895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4" name="TextBox 13"/>
            <p:cNvSpPr txBox="1"/>
            <p:nvPr/>
          </p:nvSpPr>
          <p:spPr>
            <a:xfrm>
              <a:off x="2986004" y="4745302"/>
              <a:ext cx="1022657" cy="369332"/>
            </a:xfrm>
            <a:prstGeom prst="rect">
              <a:avLst/>
            </a:prstGeom>
            <a:noFill/>
          </p:spPr>
          <p:txBody>
            <a:bodyPr wrap="none" rtlCol="0">
              <a:spAutoFit/>
            </a:bodyPr>
            <a:lstStyle/>
            <a:p>
              <a:r>
                <a:rPr lang="en-US" dirty="0" smtClean="0"/>
                <a:t>RAM</a:t>
              </a:r>
              <a:endParaRPr lang="en-US" dirty="0"/>
            </a:p>
          </p:txBody>
        </p:sp>
      </p:grpSp>
      <p:cxnSp>
        <p:nvCxnSpPr>
          <p:cNvPr id="15" name="Straight Arrow Connector 14"/>
          <p:cNvCxnSpPr>
            <a:stCxn id="8" idx="3"/>
          </p:cNvCxnSpPr>
          <p:nvPr/>
        </p:nvCxnSpPr>
        <p:spPr>
          <a:xfrm flipV="1">
            <a:off x="2919982" y="4855700"/>
            <a:ext cx="1566357" cy="9426"/>
          </a:xfrm>
          <a:prstGeom prst="straightConnector1">
            <a:avLst/>
          </a:prstGeom>
          <a:ln>
            <a:solidFill>
              <a:srgbClr val="DA3B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540416" y="3250247"/>
            <a:ext cx="276174" cy="400110"/>
          </a:xfrm>
          <a:prstGeom prst="rect">
            <a:avLst/>
          </a:prstGeom>
          <a:noFill/>
        </p:spPr>
        <p:txBody>
          <a:bodyPr wrap="square" rtlCol="0">
            <a:spAutoFit/>
          </a:bodyPr>
          <a:lstStyle/>
          <a:p>
            <a:r>
              <a:rPr lang="en-US" sz="2000" b="1" dirty="0" smtClean="0">
                <a:solidFill>
                  <a:srgbClr val="FF6600"/>
                </a:solidFill>
              </a:rPr>
              <a:t>√</a:t>
            </a:r>
            <a:endParaRPr lang="en-US" sz="2000" b="1" dirty="0">
              <a:solidFill>
                <a:srgbClr val="FF6600"/>
              </a:solidFill>
            </a:endParaRPr>
          </a:p>
        </p:txBody>
      </p:sp>
      <p:cxnSp>
        <p:nvCxnSpPr>
          <p:cNvPr id="21" name="Straight Arrow Connector 20"/>
          <p:cNvCxnSpPr/>
          <p:nvPr/>
        </p:nvCxnSpPr>
        <p:spPr>
          <a:xfrm flipV="1">
            <a:off x="4623396" y="4846274"/>
            <a:ext cx="1603602" cy="9426"/>
          </a:xfrm>
          <a:prstGeom prst="straightConnector1">
            <a:avLst/>
          </a:prstGeom>
          <a:ln>
            <a:solidFill>
              <a:srgbClr val="DA3BFF"/>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01526" y="1708940"/>
            <a:ext cx="8552370" cy="307777"/>
          </a:xfrm>
          <a:prstGeom prst="rect">
            <a:avLst/>
          </a:prstGeom>
        </p:spPr>
        <p:txBody>
          <a:bodyPr wrap="square">
            <a:spAutoFit/>
          </a:bodyPr>
          <a:lstStyle/>
          <a:p>
            <a:pPr algn="ctr"/>
            <a:r>
              <a:rPr lang="en-US" sz="1400" dirty="0">
                <a:solidFill>
                  <a:srgbClr val="93A299"/>
                </a:solidFill>
              </a:rPr>
              <a:t>4. How </a:t>
            </a:r>
            <a:r>
              <a:rPr lang="en-US" sz="1400" dirty="0">
                <a:solidFill>
                  <a:srgbClr val="93A299"/>
                </a:solidFill>
              </a:rPr>
              <a:t>can write operations be handled by the memory system?</a:t>
            </a:r>
          </a:p>
        </p:txBody>
      </p:sp>
      <p:sp>
        <p:nvSpPr>
          <p:cNvPr id="22" name="TextShape 1"/>
          <p:cNvSpPr txBox="1"/>
          <p:nvPr/>
        </p:nvSpPr>
        <p:spPr>
          <a:xfrm>
            <a:off x="658800" y="475091"/>
            <a:ext cx="8027640" cy="905475"/>
          </a:xfrm>
          <a:prstGeom prst="rect">
            <a:avLst/>
          </a:prstGeom>
          <a:noFill/>
          <a:ln>
            <a:noFill/>
          </a:ln>
        </p:spPr>
        <p:txBody>
          <a:bodyPr tIns="0" bIns="0" anchor="b"/>
          <a:lstStyle/>
          <a:p>
            <a:pPr algn="ctr">
              <a:lnSpc>
                <a:spcPct val="100000"/>
              </a:lnSpc>
            </a:pPr>
            <a:r>
              <a:rPr lang="en-US" sz="5200" b="1" strike="noStrike" spc="-1" dirty="0">
                <a:solidFill>
                  <a:srgbClr val="730000"/>
                </a:solidFill>
                <a:uFill>
                  <a:solidFill>
                    <a:srgbClr val="FFFFFF"/>
                  </a:solidFill>
                </a:uFill>
                <a:latin typeface="Calisto MT"/>
              </a:rPr>
              <a:t>Write Policy</a:t>
            </a:r>
            <a:endParaRPr dirty="0"/>
          </a:p>
        </p:txBody>
      </p:sp>
    </p:spTree>
    <p:extLst>
      <p:ext uri="{BB962C8B-B14F-4D97-AF65-F5344CB8AC3E}">
        <p14:creationId xmlns:p14="http://schemas.microsoft.com/office/powerpoint/2010/main" val="1896183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30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TextShape 1"/>
          <p:cNvSpPr txBox="1"/>
          <p:nvPr/>
        </p:nvSpPr>
        <p:spPr>
          <a:xfrm>
            <a:off x="658800" y="475091"/>
            <a:ext cx="8027640" cy="905475"/>
          </a:xfrm>
          <a:prstGeom prst="rect">
            <a:avLst/>
          </a:prstGeom>
          <a:noFill/>
          <a:ln>
            <a:noFill/>
          </a:ln>
        </p:spPr>
        <p:txBody>
          <a:bodyPr tIns="0" bIns="0" anchor="b"/>
          <a:lstStyle/>
          <a:p>
            <a:pPr algn="ctr">
              <a:lnSpc>
                <a:spcPct val="100000"/>
              </a:lnSpc>
            </a:pPr>
            <a:r>
              <a:rPr lang="en-US" sz="5200" b="1" strike="noStrike" spc="-1" dirty="0">
                <a:solidFill>
                  <a:srgbClr val="730000"/>
                </a:solidFill>
                <a:uFill>
                  <a:solidFill>
                    <a:srgbClr val="FFFFFF"/>
                  </a:solidFill>
                </a:uFill>
                <a:latin typeface="Calisto MT"/>
              </a:rPr>
              <a:t>Write Policy</a:t>
            </a:r>
            <a:endParaRPr dirty="0"/>
          </a:p>
        </p:txBody>
      </p:sp>
      <p:sp>
        <p:nvSpPr>
          <p:cNvPr id="2" name="TextBox 1"/>
          <p:cNvSpPr txBox="1"/>
          <p:nvPr/>
        </p:nvSpPr>
        <p:spPr>
          <a:xfrm>
            <a:off x="226112" y="2558128"/>
            <a:ext cx="2813591" cy="1200329"/>
          </a:xfrm>
          <a:prstGeom prst="rect">
            <a:avLst/>
          </a:prstGeom>
          <a:noFill/>
        </p:spPr>
        <p:txBody>
          <a:bodyPr wrap="none" rtlCol="0">
            <a:spAutoFit/>
          </a:bodyPr>
          <a:lstStyle/>
          <a:p>
            <a:pPr marL="285750" indent="-285750">
              <a:buFont typeface="Arial"/>
              <a:buChar char="•"/>
            </a:pPr>
            <a:r>
              <a:rPr lang="en-US" dirty="0" smtClean="0"/>
              <a:t>Memory Consistency</a:t>
            </a:r>
          </a:p>
          <a:p>
            <a:pPr marL="742950" lvl="1" indent="-285750">
              <a:buFont typeface="Arial"/>
              <a:buChar char="•"/>
            </a:pPr>
            <a:r>
              <a:rPr lang="en-US" dirty="0" smtClean="0"/>
              <a:t>Write </a:t>
            </a:r>
            <a:r>
              <a:rPr lang="en-US" dirty="0" smtClean="0"/>
              <a:t>Back </a:t>
            </a:r>
            <a:endParaRPr lang="en-US" dirty="0" smtClean="0"/>
          </a:p>
          <a:p>
            <a:pPr marL="742950" lvl="1" indent="-285750">
              <a:buFont typeface="Arial"/>
              <a:buChar char="•"/>
            </a:pPr>
            <a:r>
              <a:rPr lang="en-US" dirty="0" smtClean="0"/>
              <a:t>Write </a:t>
            </a:r>
            <a:r>
              <a:rPr lang="en-US" dirty="0" smtClean="0"/>
              <a:t>Through</a:t>
            </a:r>
            <a:endParaRPr lang="en-US" dirty="0"/>
          </a:p>
          <a:p>
            <a:pPr marL="742950" lvl="1" indent="-285750">
              <a:buFont typeface="Arial"/>
              <a:buChar char="•"/>
            </a:pPr>
            <a:r>
              <a:rPr lang="en-US" dirty="0" smtClean="0"/>
              <a:t>Write Around</a:t>
            </a:r>
            <a:endParaRPr lang="en-US" dirty="0"/>
          </a:p>
        </p:txBody>
      </p:sp>
      <p:grpSp>
        <p:nvGrpSpPr>
          <p:cNvPr id="4" name="Group 3"/>
          <p:cNvGrpSpPr/>
          <p:nvPr/>
        </p:nvGrpSpPr>
        <p:grpSpPr>
          <a:xfrm>
            <a:off x="1755658" y="4330647"/>
            <a:ext cx="1164324" cy="1068958"/>
            <a:chOff x="2919982" y="4348920"/>
            <a:chExt cx="1164324" cy="1068958"/>
          </a:xfrm>
        </p:grpSpPr>
        <p:sp>
          <p:nvSpPr>
            <p:cNvPr id="8" name="Rectangle 7"/>
            <p:cNvSpPr/>
            <p:nvPr/>
          </p:nvSpPr>
          <p:spPr>
            <a:xfrm>
              <a:off x="2919982" y="4348920"/>
              <a:ext cx="1164324" cy="106895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3" name="TextBox 2"/>
            <p:cNvSpPr txBox="1"/>
            <p:nvPr/>
          </p:nvSpPr>
          <p:spPr>
            <a:xfrm>
              <a:off x="3182745" y="4685029"/>
              <a:ext cx="660082" cy="369332"/>
            </a:xfrm>
            <a:prstGeom prst="rect">
              <a:avLst/>
            </a:prstGeom>
            <a:noFill/>
          </p:spPr>
          <p:txBody>
            <a:bodyPr wrap="none" rtlCol="0">
              <a:spAutoFit/>
            </a:bodyPr>
            <a:lstStyle/>
            <a:p>
              <a:r>
                <a:rPr lang="en-US" dirty="0" smtClean="0"/>
                <a:t>CPU</a:t>
              </a:r>
              <a:endParaRPr lang="en-US" dirty="0"/>
            </a:p>
          </p:txBody>
        </p:sp>
      </p:grpSp>
      <p:grpSp>
        <p:nvGrpSpPr>
          <p:cNvPr id="9" name="Group 8"/>
          <p:cNvGrpSpPr/>
          <p:nvPr/>
        </p:nvGrpSpPr>
        <p:grpSpPr>
          <a:xfrm>
            <a:off x="3910078" y="4321221"/>
            <a:ext cx="1164324" cy="1068958"/>
            <a:chOff x="2919982" y="4348920"/>
            <a:chExt cx="1164324" cy="1068958"/>
          </a:xfrm>
        </p:grpSpPr>
        <p:sp>
          <p:nvSpPr>
            <p:cNvPr id="10" name="Rectangle 9"/>
            <p:cNvSpPr/>
            <p:nvPr/>
          </p:nvSpPr>
          <p:spPr>
            <a:xfrm>
              <a:off x="2919982" y="4348920"/>
              <a:ext cx="1164324" cy="1068958"/>
            </a:xfrm>
            <a:prstGeom prst="rect">
              <a:avLst/>
            </a:prstGeom>
            <a:noFill/>
            <a:ln>
              <a:solidFill>
                <a:srgbClr val="3366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1" name="TextBox 10"/>
            <p:cNvSpPr txBox="1"/>
            <p:nvPr/>
          </p:nvSpPr>
          <p:spPr>
            <a:xfrm>
              <a:off x="2990865" y="4685319"/>
              <a:ext cx="1012191" cy="369332"/>
            </a:xfrm>
            <a:prstGeom prst="rect">
              <a:avLst/>
            </a:prstGeom>
            <a:noFill/>
          </p:spPr>
          <p:txBody>
            <a:bodyPr wrap="none" rtlCol="0">
              <a:spAutoFit/>
            </a:bodyPr>
            <a:lstStyle/>
            <a:p>
              <a:r>
                <a:rPr lang="en-US" dirty="0" smtClean="0"/>
                <a:t>CACHE</a:t>
              </a:r>
              <a:endParaRPr lang="en-US" dirty="0"/>
            </a:p>
          </p:txBody>
        </p:sp>
      </p:grpSp>
      <p:grpSp>
        <p:nvGrpSpPr>
          <p:cNvPr id="12" name="Group 11"/>
          <p:cNvGrpSpPr/>
          <p:nvPr/>
        </p:nvGrpSpPr>
        <p:grpSpPr>
          <a:xfrm>
            <a:off x="6275614" y="3868094"/>
            <a:ext cx="805675" cy="2080179"/>
            <a:chOff x="2919982" y="4348920"/>
            <a:chExt cx="1164324" cy="1068958"/>
          </a:xfrm>
        </p:grpSpPr>
        <p:sp>
          <p:nvSpPr>
            <p:cNvPr id="13" name="Rectangle 12"/>
            <p:cNvSpPr/>
            <p:nvPr/>
          </p:nvSpPr>
          <p:spPr>
            <a:xfrm>
              <a:off x="2919982" y="4348920"/>
              <a:ext cx="1164324" cy="106895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
          <p:nvSpPr>
            <p:cNvPr id="14" name="TextBox 13"/>
            <p:cNvSpPr txBox="1"/>
            <p:nvPr/>
          </p:nvSpPr>
          <p:spPr>
            <a:xfrm>
              <a:off x="2986004" y="4745302"/>
              <a:ext cx="1022657" cy="369332"/>
            </a:xfrm>
            <a:prstGeom prst="rect">
              <a:avLst/>
            </a:prstGeom>
            <a:noFill/>
          </p:spPr>
          <p:txBody>
            <a:bodyPr wrap="none" rtlCol="0">
              <a:spAutoFit/>
            </a:bodyPr>
            <a:lstStyle/>
            <a:p>
              <a:r>
                <a:rPr lang="en-US" dirty="0" smtClean="0"/>
                <a:t>RAM</a:t>
              </a:r>
              <a:endParaRPr lang="en-US" dirty="0"/>
            </a:p>
          </p:txBody>
        </p:sp>
      </p:grpSp>
      <p:cxnSp>
        <p:nvCxnSpPr>
          <p:cNvPr id="15" name="Straight Arrow Connector 14"/>
          <p:cNvCxnSpPr>
            <a:stCxn id="8" idx="3"/>
          </p:cNvCxnSpPr>
          <p:nvPr/>
        </p:nvCxnSpPr>
        <p:spPr>
          <a:xfrm>
            <a:off x="2919982" y="4865126"/>
            <a:ext cx="1493260" cy="881661"/>
          </a:xfrm>
          <a:prstGeom prst="straightConnector1">
            <a:avLst/>
          </a:prstGeom>
          <a:ln>
            <a:solidFill>
              <a:srgbClr val="DA3BFF"/>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2540416" y="3467984"/>
            <a:ext cx="276174" cy="400110"/>
          </a:xfrm>
          <a:prstGeom prst="rect">
            <a:avLst/>
          </a:prstGeom>
          <a:noFill/>
        </p:spPr>
        <p:txBody>
          <a:bodyPr wrap="square" rtlCol="0">
            <a:spAutoFit/>
          </a:bodyPr>
          <a:lstStyle/>
          <a:p>
            <a:r>
              <a:rPr lang="en-US" sz="2000" b="1" dirty="0" smtClean="0">
                <a:solidFill>
                  <a:srgbClr val="FF6600"/>
                </a:solidFill>
              </a:rPr>
              <a:t>√</a:t>
            </a:r>
            <a:endParaRPr lang="en-US" sz="2000" b="1" dirty="0">
              <a:solidFill>
                <a:srgbClr val="FF6600"/>
              </a:solidFill>
            </a:endParaRPr>
          </a:p>
        </p:txBody>
      </p:sp>
      <p:cxnSp>
        <p:nvCxnSpPr>
          <p:cNvPr id="21" name="Straight Arrow Connector 20"/>
          <p:cNvCxnSpPr/>
          <p:nvPr/>
        </p:nvCxnSpPr>
        <p:spPr>
          <a:xfrm flipV="1">
            <a:off x="4413242" y="4846274"/>
            <a:ext cx="1813756" cy="900513"/>
          </a:xfrm>
          <a:prstGeom prst="straightConnector1">
            <a:avLst/>
          </a:prstGeom>
          <a:ln>
            <a:solidFill>
              <a:srgbClr val="DA3BFF"/>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01526" y="1708940"/>
            <a:ext cx="8552370" cy="307777"/>
          </a:xfrm>
          <a:prstGeom prst="rect">
            <a:avLst/>
          </a:prstGeom>
        </p:spPr>
        <p:txBody>
          <a:bodyPr wrap="square">
            <a:spAutoFit/>
          </a:bodyPr>
          <a:lstStyle/>
          <a:p>
            <a:pPr algn="ctr"/>
            <a:r>
              <a:rPr lang="en-US" sz="1400" dirty="0">
                <a:solidFill>
                  <a:srgbClr val="93A299"/>
                </a:solidFill>
              </a:rPr>
              <a:t>4. How </a:t>
            </a:r>
            <a:r>
              <a:rPr lang="en-US" sz="1400" dirty="0">
                <a:solidFill>
                  <a:srgbClr val="93A299"/>
                </a:solidFill>
              </a:rPr>
              <a:t>can write operations be handled by the memory system?</a:t>
            </a:r>
          </a:p>
        </p:txBody>
      </p:sp>
    </p:spTree>
    <p:extLst>
      <p:ext uri="{BB962C8B-B14F-4D97-AF65-F5344CB8AC3E}">
        <p14:creationId xmlns:p14="http://schemas.microsoft.com/office/powerpoint/2010/main" val="1703192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199"/>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209"/>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6000" strike="noStrike" spc="-1">
                <a:solidFill>
                  <a:srgbClr val="730000"/>
                </a:solidFill>
                <a:uFill>
                  <a:solidFill>
                    <a:srgbClr val="FFFFFF"/>
                  </a:solidFill>
                </a:uFill>
                <a:latin typeface="Century Gothic"/>
                <a:cs typeface="Century Gothic"/>
              </a:rPr>
              <a:t>Main Memory</a:t>
            </a:r>
            <a:endParaRPr>
              <a:latin typeface="Century Gothic"/>
              <a:cs typeface="Century Gothic"/>
            </a:endParaRPr>
          </a:p>
        </p:txBody>
      </p:sp>
      <p:sp>
        <p:nvSpPr>
          <p:cNvPr id="2" name="Rectangle 1"/>
          <p:cNvSpPr/>
          <p:nvPr/>
        </p:nvSpPr>
        <p:spPr>
          <a:xfrm>
            <a:off x="980465" y="2544910"/>
            <a:ext cx="7330140" cy="2308324"/>
          </a:xfrm>
          <a:prstGeom prst="rect">
            <a:avLst/>
          </a:prstGeom>
        </p:spPr>
        <p:txBody>
          <a:bodyPr wrap="square">
            <a:spAutoFit/>
          </a:bodyPr>
          <a:lstStyle/>
          <a:p>
            <a:pPr marL="285750" indent="-285750">
              <a:buFont typeface="Arial"/>
              <a:buChar char="•"/>
            </a:pPr>
            <a:r>
              <a:rPr lang="en-US" sz="2400" dirty="0"/>
              <a:t>Volatile</a:t>
            </a:r>
          </a:p>
          <a:p>
            <a:pPr marL="742950" lvl="1" indent="-285750">
              <a:buFont typeface="Arial"/>
              <a:buChar char="•"/>
            </a:pPr>
            <a:r>
              <a:rPr lang="en-US" sz="2400" dirty="0"/>
              <a:t>Contents of the memory is lost when the computer is shut down</a:t>
            </a:r>
          </a:p>
          <a:p>
            <a:pPr marL="285750" indent="-285750">
              <a:buFont typeface="Arial"/>
              <a:buChar char="•"/>
            </a:pPr>
            <a:r>
              <a:rPr lang="en-US" sz="2400" dirty="0"/>
              <a:t>Referred to as:</a:t>
            </a:r>
          </a:p>
          <a:p>
            <a:pPr marL="742950" lvl="1" indent="-285750">
              <a:buFont typeface="Arial"/>
              <a:buChar char="•"/>
            </a:pPr>
            <a:r>
              <a:rPr lang="en-US" sz="2400" dirty="0"/>
              <a:t>R</a:t>
            </a:r>
            <a:r>
              <a:rPr lang="en-US" sz="2400" dirty="0" smtClean="0"/>
              <a:t>eal </a:t>
            </a:r>
            <a:r>
              <a:rPr lang="en-US" sz="2400" dirty="0"/>
              <a:t>memory or </a:t>
            </a:r>
          </a:p>
          <a:p>
            <a:pPr marL="742950" lvl="1" indent="-285750">
              <a:buFont typeface="Arial"/>
              <a:buChar char="•"/>
            </a:pPr>
            <a:r>
              <a:rPr lang="en-US" sz="2400" dirty="0" smtClean="0"/>
              <a:t>Primary </a:t>
            </a:r>
            <a:r>
              <a:rPr lang="en-US" sz="2400" dirty="0"/>
              <a:t>memory</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394080" y="3259027"/>
            <a:ext cx="4216400" cy="3175000"/>
          </a:xfrm>
          <a:prstGeom prst="rect">
            <a:avLst/>
          </a:prstGeom>
        </p:spPr>
      </p:pic>
      <p:sp>
        <p:nvSpPr>
          <p:cNvPr id="366" name="TextShape 1"/>
          <p:cNvSpPr txBox="1"/>
          <p:nvPr/>
        </p:nvSpPr>
        <p:spPr>
          <a:xfrm>
            <a:off x="658800" y="456120"/>
            <a:ext cx="8027640" cy="1067400"/>
          </a:xfrm>
          <a:prstGeom prst="rect">
            <a:avLst/>
          </a:prstGeom>
          <a:noFill/>
          <a:ln>
            <a:noFill/>
          </a:ln>
        </p:spPr>
        <p:txBody>
          <a:bodyPr tIns="0" bIns="0" anchor="b"/>
          <a:lstStyle/>
          <a:p>
            <a:pPr algn="ctr">
              <a:lnSpc>
                <a:spcPct val="100000"/>
              </a:lnSpc>
            </a:pPr>
            <a:r>
              <a:rPr lang="en-US" sz="5200" strike="noStrike" spc="-1">
                <a:solidFill>
                  <a:srgbClr val="730000"/>
                </a:solidFill>
                <a:uFill>
                  <a:solidFill>
                    <a:srgbClr val="FFFFFF"/>
                  </a:solidFill>
                </a:uFill>
                <a:latin typeface="Calisto MT"/>
              </a:rPr>
              <a:t>I/O Techniques</a:t>
            </a:r>
            <a:endParaRPr/>
          </a:p>
        </p:txBody>
      </p:sp>
      <p:sp>
        <p:nvSpPr>
          <p:cNvPr id="367" name="CustomShape 2"/>
          <p:cNvSpPr/>
          <p:nvPr/>
        </p:nvSpPr>
        <p:spPr>
          <a:xfrm>
            <a:off x="1066680" y="2362320"/>
            <a:ext cx="7467120" cy="369000"/>
          </a:xfrm>
          <a:prstGeom prst="rect">
            <a:avLst/>
          </a:prstGeom>
          <a:noFill/>
          <a:ln>
            <a:noFill/>
          </a:ln>
        </p:spPr>
        <p:style>
          <a:lnRef idx="0">
            <a:scrgbClr r="0" g="0" b="0"/>
          </a:lnRef>
          <a:fillRef idx="0">
            <a:scrgbClr r="0" g="0" b="0"/>
          </a:fillRef>
          <a:effectRef idx="0">
            <a:scrgbClr r="0" g="0" b="0"/>
          </a:effectRef>
          <a:fontRef idx="minor"/>
        </p:style>
      </p:sp>
      <p:sp>
        <p:nvSpPr>
          <p:cNvPr id="368" name="CustomShape 3"/>
          <p:cNvSpPr/>
          <p:nvPr/>
        </p:nvSpPr>
        <p:spPr>
          <a:xfrm>
            <a:off x="533520" y="1858133"/>
            <a:ext cx="8076960" cy="1294920"/>
          </a:xfrm>
          <a:prstGeom prst="rect">
            <a:avLst/>
          </a:prstGeom>
          <a:noFill/>
          <a:ln>
            <a:noFill/>
          </a:ln>
        </p:spPr>
        <p:style>
          <a:lnRef idx="0">
            <a:scrgbClr r="0" g="0" b="0"/>
          </a:lnRef>
          <a:fillRef idx="0">
            <a:scrgbClr r="0" g="0" b="0"/>
          </a:fillRef>
          <a:effectRef idx="0">
            <a:scrgbClr r="0" g="0" b="0"/>
          </a:effectRef>
          <a:fontRef idx="minor"/>
        </p:style>
        <p:txBody>
          <a:bodyPr lIns="217800" tIns="0" rIns="217800" bIns="0" anchor="ctr"/>
          <a:lstStyle/>
          <a:p>
            <a:pPr marL="216000" indent="-216000">
              <a:lnSpc>
                <a:spcPct val="90000"/>
              </a:lnSpc>
              <a:buSzPct val="150000"/>
              <a:buFont typeface="Lucida Grande"/>
              <a:buChar char="∗"/>
            </a:pPr>
            <a:r>
              <a:rPr lang="en-US" sz="2400" strike="noStrike" spc="-1" dirty="0">
                <a:solidFill>
                  <a:srgbClr val="000000"/>
                </a:solidFill>
                <a:uFill>
                  <a:solidFill>
                    <a:srgbClr val="FFFFFF"/>
                  </a:solidFill>
                </a:uFill>
                <a:latin typeface="Calisto MT"/>
              </a:rPr>
              <a:t>  When the processor encounters an instruction relating to I/O, it executes that instruction by issuing a command to the appropriate I/O module</a:t>
            </a:r>
            <a:endParaRPr dirty="0"/>
          </a:p>
        </p:txBody>
      </p:sp>
      <p:sp>
        <p:nvSpPr>
          <p:cNvPr id="3" name="TextBox 2"/>
          <p:cNvSpPr txBox="1"/>
          <p:nvPr/>
        </p:nvSpPr>
        <p:spPr>
          <a:xfrm>
            <a:off x="533520" y="3969078"/>
            <a:ext cx="3031599" cy="923330"/>
          </a:xfrm>
          <a:prstGeom prst="rect">
            <a:avLst/>
          </a:prstGeom>
          <a:noFill/>
        </p:spPr>
        <p:txBody>
          <a:bodyPr wrap="none" rtlCol="0">
            <a:spAutoFit/>
          </a:bodyPr>
          <a:lstStyle/>
          <a:p>
            <a:pPr marL="342900" indent="-342900">
              <a:buFont typeface="+mj-lt"/>
              <a:buAutoNum type="arabicPeriod"/>
            </a:pPr>
            <a:r>
              <a:rPr lang="en-US" dirty="0" smtClean="0"/>
              <a:t>Programmed I/O</a:t>
            </a:r>
          </a:p>
          <a:p>
            <a:pPr marL="342900" indent="-342900">
              <a:buFont typeface="+mj-lt"/>
              <a:buAutoNum type="arabicPeriod"/>
            </a:pPr>
            <a:r>
              <a:rPr lang="en-US" dirty="0" smtClean="0"/>
              <a:t>Interrupt Driven I/O</a:t>
            </a:r>
          </a:p>
          <a:p>
            <a:pPr marL="342900" indent="-342900">
              <a:buFont typeface="+mj-lt"/>
              <a:buAutoNum type="arabicPeriod"/>
            </a:pPr>
            <a:r>
              <a:rPr lang="en-US" dirty="0" smtClean="0"/>
              <a:t>Direct Memory Access</a:t>
            </a:r>
            <a:endParaRPr lang="en-US" dirty="0"/>
          </a:p>
        </p:txBody>
      </p:sp>
      <p:pic>
        <p:nvPicPr>
          <p:cNvPr id="4" name="Picture 3"/>
          <p:cNvPicPr>
            <a:picLocks noChangeAspect="1"/>
          </p:cNvPicPr>
          <p:nvPr/>
        </p:nvPicPr>
        <p:blipFill>
          <a:blip r:embed="rId4"/>
          <a:stretch>
            <a:fillRect/>
          </a:stretch>
        </p:blipFill>
        <p:spPr>
          <a:xfrm>
            <a:off x="4394080" y="3259548"/>
            <a:ext cx="4216400" cy="31750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2" presetClass="exit" presetSubtype="4" fill="hold" nodeType="withEffect">
                                  <p:stCondLst>
                                    <p:cond delay="0"/>
                                  </p:stCondLst>
                                  <p:childTnLst>
                                    <p:anim calcmode="lin" valueType="num">
                                      <p:cBhvr additive="base">
                                        <p:cTn id="8" dur="500"/>
                                        <p:tgtEl>
                                          <p:spTgt spid="2"/>
                                        </p:tgtEl>
                                        <p:attrNameLst>
                                          <p:attrName>ppt_x</p:attrName>
                                        </p:attrNameLst>
                                      </p:cBhvr>
                                      <p:tavLst>
                                        <p:tav tm="0">
                                          <p:val>
                                            <p:strVal val="ppt_x"/>
                                          </p:val>
                                        </p:tav>
                                        <p:tav tm="100000">
                                          <p:val>
                                            <p:strVal val="ppt_x"/>
                                          </p:val>
                                        </p:tav>
                                      </p:tavLst>
                                    </p:anim>
                                    <p:anim calcmode="lin" valueType="num">
                                      <p:cBhvr additive="base">
                                        <p:cTn id="9" dur="500"/>
                                        <p:tgtEl>
                                          <p:spTgt spid="2"/>
                                        </p:tgtEl>
                                        <p:attrNameLst>
                                          <p:attrName>ppt_y</p:attrName>
                                        </p:attrNameLst>
                                      </p:cBhvr>
                                      <p:tavLst>
                                        <p:tav tm="0">
                                          <p:val>
                                            <p:strVal val="ppt_y"/>
                                          </p:val>
                                        </p:tav>
                                        <p:tav tm="100000">
                                          <p:val>
                                            <p:strVal val="1+ppt_h/2"/>
                                          </p:val>
                                        </p:tav>
                                      </p:tavLst>
                                    </p:anim>
                                    <p:set>
                                      <p:cBhvr>
                                        <p:cTn id="10"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extShape 1"/>
          <p:cNvSpPr txBox="1"/>
          <p:nvPr/>
        </p:nvSpPr>
        <p:spPr>
          <a:xfrm>
            <a:off x="457200" y="457200"/>
            <a:ext cx="6656040" cy="1067400"/>
          </a:xfrm>
          <a:prstGeom prst="rect">
            <a:avLst/>
          </a:prstGeom>
          <a:noFill/>
          <a:ln>
            <a:noFill/>
          </a:ln>
        </p:spPr>
        <p:txBody>
          <a:bodyPr tIns="0" bIns="0" anchor="b"/>
          <a:lstStyle/>
          <a:p>
            <a:pPr algn="r">
              <a:lnSpc>
                <a:spcPts val="1905"/>
              </a:lnSpc>
            </a:pPr>
            <a:r>
              <a:rPr lang="en-US" sz="5200" b="1" strike="noStrike" spc="-1">
                <a:solidFill>
                  <a:srgbClr val="730000"/>
                </a:solidFill>
                <a:uFill>
                  <a:solidFill>
                    <a:srgbClr val="FFFFFF"/>
                  </a:solidFill>
                </a:uFill>
                <a:latin typeface="Calisto MT"/>
              </a:rPr>
              <a:t>Programmed I/O</a:t>
            </a:r>
            <a:endParaRPr/>
          </a:p>
        </p:txBody>
      </p:sp>
      <p:grpSp>
        <p:nvGrpSpPr>
          <p:cNvPr id="5" name="Group 4"/>
          <p:cNvGrpSpPr>
            <a:grpSpLocks/>
          </p:cNvGrpSpPr>
          <p:nvPr/>
        </p:nvGrpSpPr>
        <p:grpSpPr bwMode="auto">
          <a:xfrm>
            <a:off x="2984339" y="2221451"/>
            <a:ext cx="2514600" cy="2763838"/>
            <a:chOff x="4032" y="576"/>
            <a:chExt cx="1440" cy="1536"/>
          </a:xfrm>
        </p:grpSpPr>
        <p:sp>
          <p:nvSpPr>
            <p:cNvPr id="6" name="Text Box 5"/>
            <p:cNvSpPr txBox="1">
              <a:spLocks noChangeArrowheads="1"/>
            </p:cNvSpPr>
            <p:nvPr/>
          </p:nvSpPr>
          <p:spPr bwMode="auto">
            <a:xfrm>
              <a:off x="4335" y="595"/>
              <a:ext cx="1031" cy="329"/>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sends read</a:t>
              </a:r>
            </a:p>
            <a:p>
              <a:pPr algn="ctr"/>
              <a:r>
                <a:rPr lang="en-US" sz="1600" dirty="0">
                  <a:latin typeface="Trebuchet MS" charset="0"/>
                </a:rPr>
                <a:t>request to device</a:t>
              </a:r>
            </a:p>
          </p:txBody>
        </p:sp>
        <p:sp>
          <p:nvSpPr>
            <p:cNvPr id="7" name="Text Box 6"/>
            <p:cNvSpPr txBox="1">
              <a:spLocks noChangeArrowheads="1"/>
            </p:cNvSpPr>
            <p:nvPr/>
          </p:nvSpPr>
          <p:spPr bwMode="auto">
            <a:xfrm>
              <a:off x="4535" y="1363"/>
              <a:ext cx="642" cy="32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waits</a:t>
              </a:r>
            </a:p>
            <a:p>
              <a:pPr algn="ctr"/>
              <a:r>
                <a:rPr lang="en-US" sz="1600" dirty="0">
                  <a:latin typeface="Trebuchet MS" charset="0"/>
                </a:rPr>
                <a:t>for device</a:t>
              </a:r>
            </a:p>
          </p:txBody>
        </p:sp>
        <p:sp>
          <p:nvSpPr>
            <p:cNvPr id="8" name="AutoShape 7"/>
            <p:cNvSpPr>
              <a:spLocks noChangeArrowheads="1"/>
            </p:cNvSpPr>
            <p:nvPr/>
          </p:nvSpPr>
          <p:spPr bwMode="auto">
            <a:xfrm>
              <a:off x="4274" y="576"/>
              <a:ext cx="1152" cy="384"/>
            </a:xfrm>
            <a:prstGeom prst="flowChartProcess">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9" name="AutoShape 8"/>
            <p:cNvSpPr>
              <a:spLocks noChangeArrowheads="1"/>
            </p:cNvSpPr>
            <p:nvPr/>
          </p:nvSpPr>
          <p:spPr bwMode="auto">
            <a:xfrm>
              <a:off x="4224" y="1200"/>
              <a:ext cx="1248" cy="672"/>
            </a:xfrm>
            <a:prstGeom prst="flowChartDecision">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0" name="Line 9"/>
            <p:cNvSpPr>
              <a:spLocks noChangeShapeType="1"/>
            </p:cNvSpPr>
            <p:nvPr/>
          </p:nvSpPr>
          <p:spPr bwMode="auto">
            <a:xfrm>
              <a:off x="4848" y="960"/>
              <a:ext cx="0" cy="24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1" name="Line 10"/>
            <p:cNvSpPr>
              <a:spLocks noChangeShapeType="1"/>
            </p:cNvSpPr>
            <p:nvPr/>
          </p:nvSpPr>
          <p:spPr bwMode="auto">
            <a:xfrm flipH="1">
              <a:off x="4032" y="1536"/>
              <a:ext cx="19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2" name="Line 11"/>
            <p:cNvSpPr>
              <a:spLocks noChangeShapeType="1"/>
            </p:cNvSpPr>
            <p:nvPr/>
          </p:nvSpPr>
          <p:spPr bwMode="auto">
            <a:xfrm>
              <a:off x="4032" y="1056"/>
              <a:ext cx="816" cy="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3" name="Line 12"/>
            <p:cNvSpPr>
              <a:spLocks noChangeShapeType="1"/>
            </p:cNvSpPr>
            <p:nvPr/>
          </p:nvSpPr>
          <p:spPr bwMode="auto">
            <a:xfrm>
              <a:off x="4032" y="1056"/>
              <a:ext cx="0" cy="48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4" name="Line 13"/>
            <p:cNvSpPr>
              <a:spLocks noChangeShapeType="1"/>
            </p:cNvSpPr>
            <p:nvPr/>
          </p:nvSpPr>
          <p:spPr bwMode="auto">
            <a:xfrm>
              <a:off x="4848" y="1872"/>
              <a:ext cx="0" cy="24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5" name="Text Box 14"/>
            <p:cNvSpPr txBox="1">
              <a:spLocks noChangeArrowheads="1"/>
            </p:cNvSpPr>
            <p:nvPr/>
          </p:nvSpPr>
          <p:spPr bwMode="auto">
            <a:xfrm>
              <a:off x="4870" y="1882"/>
              <a:ext cx="431" cy="19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Ready</a:t>
              </a:r>
            </a:p>
          </p:txBody>
        </p:sp>
        <p:sp>
          <p:nvSpPr>
            <p:cNvPr id="16" name="Text Box 15"/>
            <p:cNvSpPr txBox="1">
              <a:spLocks noChangeArrowheads="1"/>
            </p:cNvSpPr>
            <p:nvPr/>
          </p:nvSpPr>
          <p:spPr bwMode="auto">
            <a:xfrm>
              <a:off x="4041" y="1056"/>
              <a:ext cx="627" cy="19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Not ready</a:t>
              </a:r>
            </a:p>
          </p:txBody>
        </p:sp>
      </p:grpSp>
      <p:sp>
        <p:nvSpPr>
          <p:cNvPr id="3" name="TextBox 2"/>
          <p:cNvSpPr txBox="1"/>
          <p:nvPr/>
        </p:nvSpPr>
        <p:spPr>
          <a:xfrm>
            <a:off x="3280775" y="5360703"/>
            <a:ext cx="2137837" cy="369332"/>
          </a:xfrm>
          <a:prstGeom prst="rect">
            <a:avLst/>
          </a:prstGeom>
          <a:noFill/>
        </p:spPr>
        <p:txBody>
          <a:bodyPr wrap="none" rtlCol="0">
            <a:spAutoFit/>
          </a:bodyPr>
          <a:lstStyle/>
          <a:p>
            <a:r>
              <a:rPr lang="en-US" dirty="0" smtClean="0"/>
              <a:t>Big Waste of Time</a:t>
            </a:r>
            <a:endParaRPr lang="en-US" dirty="0"/>
          </a:p>
        </p:txBody>
      </p:sp>
      <p:sp>
        <p:nvSpPr>
          <p:cNvPr id="4" name="Rectangle 3"/>
          <p:cNvSpPr/>
          <p:nvPr/>
        </p:nvSpPr>
        <p:spPr>
          <a:xfrm>
            <a:off x="2919981" y="3008685"/>
            <a:ext cx="2999309" cy="2729468"/>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rgbClr val="FF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TextShape 1"/>
          <p:cNvSpPr txBox="1"/>
          <p:nvPr/>
        </p:nvSpPr>
        <p:spPr>
          <a:xfrm>
            <a:off x="658800" y="456120"/>
            <a:ext cx="7951320" cy="991080"/>
          </a:xfrm>
          <a:prstGeom prst="rect">
            <a:avLst/>
          </a:prstGeom>
          <a:noFill/>
          <a:ln>
            <a:noFill/>
          </a:ln>
        </p:spPr>
        <p:txBody>
          <a:bodyPr tIns="0" bIns="0" anchor="b"/>
          <a:lstStyle/>
          <a:p>
            <a:pPr algn="ctr">
              <a:lnSpc>
                <a:spcPct val="100000"/>
              </a:lnSpc>
            </a:pPr>
            <a:r>
              <a:rPr lang="en-US" sz="5200" strike="noStrike" spc="-1">
                <a:solidFill>
                  <a:srgbClr val="730000"/>
                </a:solidFill>
                <a:uFill>
                  <a:solidFill>
                    <a:srgbClr val="FFFFFF"/>
                  </a:solidFill>
                </a:uFill>
                <a:latin typeface="Calisto MT"/>
              </a:rPr>
              <a:t>Interrupt-Driven I/O</a:t>
            </a:r>
            <a:endParaRPr/>
          </a:p>
        </p:txBody>
      </p:sp>
      <p:grpSp>
        <p:nvGrpSpPr>
          <p:cNvPr id="4" name="Group 25"/>
          <p:cNvGrpSpPr>
            <a:grpSpLocks/>
          </p:cNvGrpSpPr>
          <p:nvPr/>
        </p:nvGrpSpPr>
        <p:grpSpPr bwMode="auto">
          <a:xfrm>
            <a:off x="6741096" y="1806832"/>
            <a:ext cx="2104521" cy="4811025"/>
            <a:chOff x="4330" y="653"/>
            <a:chExt cx="1647" cy="3862"/>
          </a:xfrm>
        </p:grpSpPr>
        <p:sp>
          <p:nvSpPr>
            <p:cNvPr id="5" name="Text Box 4"/>
            <p:cNvSpPr txBox="1">
              <a:spLocks noChangeArrowheads="1"/>
            </p:cNvSpPr>
            <p:nvPr/>
          </p:nvSpPr>
          <p:spPr bwMode="auto">
            <a:xfrm>
              <a:off x="4663" y="674"/>
              <a:ext cx="1134" cy="37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sends read</a:t>
              </a:r>
            </a:p>
            <a:p>
              <a:pPr algn="ctr"/>
              <a:r>
                <a:rPr lang="en-US" sz="1600" dirty="0">
                  <a:latin typeface="Trebuchet MS" charset="0"/>
                </a:rPr>
                <a:t>request to device</a:t>
              </a:r>
            </a:p>
          </p:txBody>
        </p:sp>
        <p:sp>
          <p:nvSpPr>
            <p:cNvPr id="6" name="Text Box 5"/>
            <p:cNvSpPr txBox="1">
              <a:spLocks noChangeArrowheads="1"/>
            </p:cNvSpPr>
            <p:nvPr/>
          </p:nvSpPr>
          <p:spPr bwMode="auto">
            <a:xfrm>
              <a:off x="4711" y="2415"/>
              <a:ext cx="1032" cy="37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reads word</a:t>
              </a:r>
            </a:p>
            <a:p>
              <a:pPr algn="ctr"/>
              <a:r>
                <a:rPr lang="en-US" sz="1600" dirty="0">
                  <a:latin typeface="Trebuchet MS" charset="0"/>
                </a:rPr>
                <a:t>from device</a:t>
              </a:r>
            </a:p>
          </p:txBody>
        </p:sp>
        <p:sp>
          <p:nvSpPr>
            <p:cNvPr id="7" name="Text Box 6"/>
            <p:cNvSpPr txBox="1">
              <a:spLocks noChangeArrowheads="1"/>
            </p:cNvSpPr>
            <p:nvPr/>
          </p:nvSpPr>
          <p:spPr bwMode="auto">
            <a:xfrm>
              <a:off x="4660" y="3122"/>
              <a:ext cx="1077" cy="37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CPU writes word</a:t>
              </a:r>
            </a:p>
            <a:p>
              <a:pPr algn="ctr"/>
              <a:r>
                <a:rPr lang="en-US" sz="1600">
                  <a:latin typeface="Trebuchet MS" charset="0"/>
                </a:rPr>
                <a:t>to main memory</a:t>
              </a:r>
            </a:p>
          </p:txBody>
        </p:sp>
        <p:sp>
          <p:nvSpPr>
            <p:cNvPr id="8" name="Text Box 7"/>
            <p:cNvSpPr txBox="1">
              <a:spLocks noChangeArrowheads="1"/>
            </p:cNvSpPr>
            <p:nvPr/>
          </p:nvSpPr>
          <p:spPr bwMode="auto">
            <a:xfrm>
              <a:off x="4995" y="3927"/>
              <a:ext cx="463" cy="21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Done?</a:t>
              </a:r>
            </a:p>
          </p:txBody>
        </p:sp>
        <p:sp>
          <p:nvSpPr>
            <p:cNvPr id="9" name="AutoShape 8"/>
            <p:cNvSpPr>
              <a:spLocks noChangeArrowheads="1"/>
            </p:cNvSpPr>
            <p:nvPr/>
          </p:nvSpPr>
          <p:spPr bwMode="auto">
            <a:xfrm>
              <a:off x="4596" y="653"/>
              <a:ext cx="1267" cy="435"/>
            </a:xfrm>
            <a:prstGeom prst="flowChartProcess">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0" name="AutoShape 9"/>
            <p:cNvSpPr>
              <a:spLocks noChangeArrowheads="1"/>
            </p:cNvSpPr>
            <p:nvPr/>
          </p:nvSpPr>
          <p:spPr bwMode="auto">
            <a:xfrm>
              <a:off x="4858" y="3808"/>
              <a:ext cx="739" cy="435"/>
            </a:xfrm>
            <a:prstGeom prst="flowChartDecision">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1" name="AutoShape 10"/>
            <p:cNvSpPr>
              <a:spLocks noChangeArrowheads="1"/>
            </p:cNvSpPr>
            <p:nvPr/>
          </p:nvSpPr>
          <p:spPr bwMode="auto">
            <a:xfrm>
              <a:off x="4594" y="2394"/>
              <a:ext cx="1267" cy="435"/>
            </a:xfrm>
            <a:prstGeom prst="flowChartProcess">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2" name="AutoShape 11"/>
            <p:cNvSpPr>
              <a:spLocks noChangeArrowheads="1"/>
            </p:cNvSpPr>
            <p:nvPr/>
          </p:nvSpPr>
          <p:spPr bwMode="auto">
            <a:xfrm>
              <a:off x="4594" y="3101"/>
              <a:ext cx="1267" cy="435"/>
            </a:xfrm>
            <a:prstGeom prst="flowChartProcess">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3" name="Line 12"/>
            <p:cNvSpPr>
              <a:spLocks noChangeShapeType="1"/>
            </p:cNvSpPr>
            <p:nvPr/>
          </p:nvSpPr>
          <p:spPr bwMode="auto">
            <a:xfrm>
              <a:off x="5227" y="2122"/>
              <a:ext cx="0" cy="272"/>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4" name="Line 13"/>
            <p:cNvSpPr>
              <a:spLocks noChangeShapeType="1"/>
            </p:cNvSpPr>
            <p:nvPr/>
          </p:nvSpPr>
          <p:spPr bwMode="auto">
            <a:xfrm>
              <a:off x="5227" y="2829"/>
              <a:ext cx="0" cy="272"/>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5" name="Line 14"/>
            <p:cNvSpPr>
              <a:spLocks noChangeShapeType="1"/>
            </p:cNvSpPr>
            <p:nvPr/>
          </p:nvSpPr>
          <p:spPr bwMode="auto">
            <a:xfrm>
              <a:off x="5227" y="3536"/>
              <a:ext cx="0" cy="272"/>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6" name="Line 15"/>
            <p:cNvSpPr>
              <a:spLocks noChangeShapeType="1"/>
            </p:cNvSpPr>
            <p:nvPr/>
          </p:nvSpPr>
          <p:spPr bwMode="auto">
            <a:xfrm flipH="1">
              <a:off x="4330" y="4026"/>
              <a:ext cx="52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7" name="Line 16"/>
            <p:cNvSpPr>
              <a:spLocks noChangeShapeType="1"/>
            </p:cNvSpPr>
            <p:nvPr/>
          </p:nvSpPr>
          <p:spPr bwMode="auto">
            <a:xfrm>
              <a:off x="4330" y="2230"/>
              <a:ext cx="897" cy="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8" name="Line 17"/>
            <p:cNvSpPr>
              <a:spLocks noChangeShapeType="1"/>
            </p:cNvSpPr>
            <p:nvPr/>
          </p:nvSpPr>
          <p:spPr bwMode="auto">
            <a:xfrm>
              <a:off x="4330" y="2230"/>
              <a:ext cx="0" cy="179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9" name="Line 18"/>
            <p:cNvSpPr>
              <a:spLocks noChangeShapeType="1"/>
            </p:cNvSpPr>
            <p:nvPr/>
          </p:nvSpPr>
          <p:spPr bwMode="auto">
            <a:xfrm>
              <a:off x="5227" y="4243"/>
              <a:ext cx="0" cy="272"/>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20" name="Text Box 19"/>
            <p:cNvSpPr txBox="1">
              <a:spLocks noChangeArrowheads="1"/>
            </p:cNvSpPr>
            <p:nvPr/>
          </p:nvSpPr>
          <p:spPr bwMode="auto">
            <a:xfrm>
              <a:off x="4545" y="1904"/>
              <a:ext cx="1432" cy="21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receives interrupt</a:t>
              </a:r>
            </a:p>
          </p:txBody>
        </p:sp>
        <p:sp>
          <p:nvSpPr>
            <p:cNvPr id="21" name="Text Box 20"/>
            <p:cNvSpPr txBox="1">
              <a:spLocks noChangeArrowheads="1"/>
            </p:cNvSpPr>
            <p:nvPr/>
          </p:nvSpPr>
          <p:spPr bwMode="auto">
            <a:xfrm>
              <a:off x="4336" y="3808"/>
              <a:ext cx="279" cy="21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No</a:t>
              </a:r>
            </a:p>
          </p:txBody>
        </p:sp>
        <p:sp>
          <p:nvSpPr>
            <p:cNvPr id="22" name="Text Box 21"/>
            <p:cNvSpPr txBox="1">
              <a:spLocks noChangeArrowheads="1"/>
            </p:cNvSpPr>
            <p:nvPr/>
          </p:nvSpPr>
          <p:spPr bwMode="auto">
            <a:xfrm>
              <a:off x="5264" y="4243"/>
              <a:ext cx="323" cy="21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Yes</a:t>
              </a:r>
            </a:p>
          </p:txBody>
        </p:sp>
        <p:sp>
          <p:nvSpPr>
            <p:cNvPr id="23" name="Line 22"/>
            <p:cNvSpPr>
              <a:spLocks noChangeShapeType="1"/>
            </p:cNvSpPr>
            <p:nvPr/>
          </p:nvSpPr>
          <p:spPr bwMode="auto">
            <a:xfrm>
              <a:off x="5227" y="1088"/>
              <a:ext cx="0" cy="272"/>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24" name="Text Box 23"/>
            <p:cNvSpPr txBox="1">
              <a:spLocks noChangeArrowheads="1"/>
            </p:cNvSpPr>
            <p:nvPr/>
          </p:nvSpPr>
          <p:spPr bwMode="auto">
            <a:xfrm>
              <a:off x="4616" y="1360"/>
              <a:ext cx="1315" cy="21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does other stuff</a:t>
              </a:r>
            </a:p>
          </p:txBody>
        </p:sp>
        <p:sp>
          <p:nvSpPr>
            <p:cNvPr id="25" name="Text Box 24"/>
            <p:cNvSpPr txBox="1">
              <a:spLocks noChangeArrowheads="1"/>
            </p:cNvSpPr>
            <p:nvPr/>
          </p:nvSpPr>
          <p:spPr bwMode="auto">
            <a:xfrm>
              <a:off x="5055" y="1588"/>
              <a:ext cx="347" cy="21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 . .</a:t>
              </a:r>
            </a:p>
          </p:txBody>
        </p:sp>
      </p:grpSp>
      <p:sp>
        <p:nvSpPr>
          <p:cNvPr id="27" name="TextShape 2"/>
          <p:cNvSpPr txBox="1"/>
          <p:nvPr/>
        </p:nvSpPr>
        <p:spPr>
          <a:xfrm>
            <a:off x="406977" y="1855532"/>
            <a:ext cx="5773126" cy="3908323"/>
          </a:xfrm>
          <a:prstGeom prst="rect">
            <a:avLst/>
          </a:prstGeom>
          <a:noFill/>
          <a:ln>
            <a:noFill/>
          </a:ln>
        </p:spPr>
        <p:txBody>
          <a:bodyPr/>
          <a:lstStyle/>
          <a:p>
            <a:pPr>
              <a:lnSpc>
                <a:spcPct val="100000"/>
              </a:lnSpc>
            </a:pPr>
            <a:endParaRPr sz="1600" dirty="0"/>
          </a:p>
          <a:p>
            <a:pPr marL="457560" indent="-457200">
              <a:lnSpc>
                <a:spcPct val="100000"/>
              </a:lnSpc>
              <a:buClr>
                <a:srgbClr val="990000"/>
              </a:buClr>
              <a:buSzPct val="75000"/>
              <a:buFont typeface="Arial"/>
              <a:buChar char="•"/>
            </a:pPr>
            <a:r>
              <a:rPr lang="en-US" sz="2400" strike="noStrike" spc="-1" dirty="0">
                <a:solidFill>
                  <a:srgbClr val="1B180F"/>
                </a:solidFill>
                <a:uFill>
                  <a:solidFill>
                    <a:srgbClr val="FFFFFF"/>
                  </a:solidFill>
                </a:uFill>
              </a:rPr>
              <a:t>Transfer rate is limited by the speed with which the processor can test and service a </a:t>
            </a:r>
            <a:r>
              <a:rPr lang="en-US" sz="2400" strike="noStrike" spc="-1" dirty="0" smtClean="0">
                <a:solidFill>
                  <a:srgbClr val="1B180F"/>
                </a:solidFill>
                <a:uFill>
                  <a:solidFill>
                    <a:srgbClr val="FFFFFF"/>
                  </a:solidFill>
                </a:uFill>
              </a:rPr>
              <a:t>device</a:t>
            </a:r>
            <a:br>
              <a:rPr lang="en-US" sz="2400" strike="noStrike" spc="-1" dirty="0" smtClean="0">
                <a:solidFill>
                  <a:srgbClr val="1B180F"/>
                </a:solidFill>
                <a:uFill>
                  <a:solidFill>
                    <a:srgbClr val="FFFFFF"/>
                  </a:solidFill>
                </a:uFill>
              </a:rPr>
            </a:br>
            <a:endParaRPr sz="1400" dirty="0"/>
          </a:p>
          <a:p>
            <a:pPr marL="457560" indent="-457200">
              <a:lnSpc>
                <a:spcPct val="100000"/>
              </a:lnSpc>
              <a:buClr>
                <a:srgbClr val="990000"/>
              </a:buClr>
              <a:buSzPct val="75000"/>
              <a:buFont typeface="Arial"/>
              <a:buChar char="•"/>
            </a:pPr>
            <a:r>
              <a:rPr lang="en-US" sz="2400" strike="noStrike" spc="-1" dirty="0">
                <a:solidFill>
                  <a:srgbClr val="1B180F"/>
                </a:solidFill>
                <a:uFill>
                  <a:solidFill>
                    <a:srgbClr val="FFFFFF"/>
                  </a:solidFill>
                </a:uFill>
              </a:rPr>
              <a:t>The processor is tied up in managing an I/O </a:t>
            </a:r>
            <a:r>
              <a:rPr lang="en-US" sz="2400" strike="noStrike" spc="-1" dirty="0" smtClean="0">
                <a:solidFill>
                  <a:srgbClr val="1B180F"/>
                </a:solidFill>
                <a:uFill>
                  <a:solidFill>
                    <a:srgbClr val="FFFFFF"/>
                  </a:solidFill>
                </a:uFill>
              </a:rPr>
              <a:t>transfer</a:t>
            </a:r>
            <a:br>
              <a:rPr lang="en-US" sz="2400" strike="noStrike" spc="-1" dirty="0" smtClean="0">
                <a:solidFill>
                  <a:srgbClr val="1B180F"/>
                </a:solidFill>
                <a:uFill>
                  <a:solidFill>
                    <a:srgbClr val="FFFFFF"/>
                  </a:solidFill>
                </a:uFill>
              </a:rPr>
            </a:br>
            <a:endParaRPr sz="1400" dirty="0"/>
          </a:p>
          <a:p>
            <a:pPr marL="1317960" lvl="3" indent="-457200">
              <a:lnSpc>
                <a:spcPct val="100000"/>
              </a:lnSpc>
              <a:buClr>
                <a:srgbClr val="990000"/>
              </a:buClr>
              <a:buSzPct val="99000"/>
              <a:buFont typeface="Arial"/>
              <a:buChar char="•"/>
            </a:pPr>
            <a:r>
              <a:rPr lang="en-US" sz="2400" spc="-1" dirty="0">
                <a:solidFill>
                  <a:srgbClr val="1B180F"/>
                </a:solidFill>
                <a:uFill>
                  <a:solidFill>
                    <a:srgbClr val="FFFFFF"/>
                  </a:solidFill>
                </a:uFill>
              </a:rPr>
              <a:t>A</a:t>
            </a:r>
            <a:r>
              <a:rPr lang="en-US" sz="2400" strike="noStrike" spc="-1" dirty="0" smtClean="0">
                <a:solidFill>
                  <a:srgbClr val="1B180F"/>
                </a:solidFill>
                <a:uFill>
                  <a:solidFill>
                    <a:srgbClr val="FFFFFF"/>
                  </a:solidFill>
                </a:uFill>
              </a:rPr>
              <a:t> </a:t>
            </a:r>
            <a:r>
              <a:rPr lang="en-US" sz="2400" strike="noStrike" spc="-1" dirty="0">
                <a:solidFill>
                  <a:srgbClr val="1B180F"/>
                </a:solidFill>
                <a:uFill>
                  <a:solidFill>
                    <a:srgbClr val="FFFFFF"/>
                  </a:solidFill>
                </a:uFill>
              </a:rPr>
              <a:t>number of instructions must be executed for each I/O transfer</a:t>
            </a:r>
            <a:endParaRPr sz="1400"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Shape 1"/>
          <p:cNvSpPr txBox="1"/>
          <p:nvPr/>
        </p:nvSpPr>
        <p:spPr>
          <a:xfrm>
            <a:off x="658800" y="456120"/>
            <a:ext cx="7824600" cy="972748"/>
          </a:xfrm>
          <a:prstGeom prst="rect">
            <a:avLst/>
          </a:prstGeom>
          <a:noFill/>
          <a:ln>
            <a:noFill/>
          </a:ln>
        </p:spPr>
        <p:txBody>
          <a:bodyPr tIns="0" bIns="0" anchor="b"/>
          <a:lstStyle/>
          <a:p>
            <a:pPr algn="ctr">
              <a:lnSpc>
                <a:spcPct val="100000"/>
              </a:lnSpc>
            </a:pPr>
            <a:r>
              <a:rPr lang="en-US" sz="4000" strike="noStrike" spc="-1" dirty="0">
                <a:solidFill>
                  <a:srgbClr val="730000"/>
                </a:solidFill>
                <a:uFill>
                  <a:solidFill>
                    <a:srgbClr val="FFFFFF"/>
                  </a:solidFill>
                </a:uFill>
                <a:latin typeface="Calisto MT"/>
              </a:rPr>
              <a:t>Direct Memory Access
 (DMA)</a:t>
            </a:r>
            <a:endParaRPr sz="1400" dirty="0"/>
          </a:p>
        </p:txBody>
      </p:sp>
      <p:grpSp>
        <p:nvGrpSpPr>
          <p:cNvPr id="4" name="Group 4"/>
          <p:cNvGrpSpPr>
            <a:grpSpLocks/>
          </p:cNvGrpSpPr>
          <p:nvPr/>
        </p:nvGrpSpPr>
        <p:grpSpPr bwMode="auto">
          <a:xfrm>
            <a:off x="6853904" y="2159000"/>
            <a:ext cx="2117725" cy="3108325"/>
            <a:chOff x="4178" y="1200"/>
            <a:chExt cx="1213" cy="1728"/>
          </a:xfrm>
        </p:grpSpPr>
        <p:sp>
          <p:nvSpPr>
            <p:cNvPr id="5" name="Text Box 5"/>
            <p:cNvSpPr txBox="1">
              <a:spLocks noChangeArrowheads="1"/>
            </p:cNvSpPr>
            <p:nvPr/>
          </p:nvSpPr>
          <p:spPr bwMode="auto">
            <a:xfrm>
              <a:off x="4303" y="1227"/>
              <a:ext cx="917" cy="465"/>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sends read</a:t>
              </a:r>
            </a:p>
            <a:p>
              <a:pPr algn="ctr"/>
              <a:r>
                <a:rPr lang="en-US" sz="1600" dirty="0">
                  <a:latin typeface="Trebuchet MS" charset="0"/>
                </a:rPr>
                <a:t>request to DMA</a:t>
              </a:r>
            </a:p>
            <a:p>
              <a:pPr algn="ctr"/>
              <a:r>
                <a:rPr lang="en-US" sz="1600" dirty="0">
                  <a:latin typeface="Trebuchet MS" charset="0"/>
                </a:rPr>
                <a:t>unit</a:t>
              </a:r>
            </a:p>
          </p:txBody>
        </p:sp>
        <p:sp>
          <p:nvSpPr>
            <p:cNvPr id="6" name="AutoShape 6"/>
            <p:cNvSpPr>
              <a:spLocks noChangeArrowheads="1"/>
            </p:cNvSpPr>
            <p:nvPr/>
          </p:nvSpPr>
          <p:spPr bwMode="auto">
            <a:xfrm>
              <a:off x="4178" y="1200"/>
              <a:ext cx="1152" cy="528"/>
            </a:xfrm>
            <a:prstGeom prst="flowChartProcess">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7" name="Line 7"/>
            <p:cNvSpPr>
              <a:spLocks noChangeShapeType="1"/>
            </p:cNvSpPr>
            <p:nvPr/>
          </p:nvSpPr>
          <p:spPr bwMode="auto">
            <a:xfrm>
              <a:off x="4752" y="2688"/>
              <a:ext cx="0" cy="24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8" name="Text Box 8"/>
            <p:cNvSpPr txBox="1">
              <a:spLocks noChangeArrowheads="1"/>
            </p:cNvSpPr>
            <p:nvPr/>
          </p:nvSpPr>
          <p:spPr bwMode="auto">
            <a:xfrm>
              <a:off x="4243" y="2351"/>
              <a:ext cx="1049" cy="32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CPU receives DMA</a:t>
              </a:r>
            </a:p>
            <a:p>
              <a:pPr algn="ctr"/>
              <a:r>
                <a:rPr lang="en-US" sz="1600">
                  <a:latin typeface="Trebuchet MS" charset="0"/>
                </a:rPr>
                <a:t>interrupt</a:t>
              </a:r>
            </a:p>
          </p:txBody>
        </p:sp>
        <p:sp>
          <p:nvSpPr>
            <p:cNvPr id="9" name="Line 9"/>
            <p:cNvSpPr>
              <a:spLocks noChangeShapeType="1"/>
            </p:cNvSpPr>
            <p:nvPr/>
          </p:nvSpPr>
          <p:spPr bwMode="auto">
            <a:xfrm>
              <a:off x="4752" y="1728"/>
              <a:ext cx="0" cy="24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0" name="Text Box 10"/>
            <p:cNvSpPr txBox="1">
              <a:spLocks noChangeArrowheads="1"/>
            </p:cNvSpPr>
            <p:nvPr/>
          </p:nvSpPr>
          <p:spPr bwMode="auto">
            <a:xfrm>
              <a:off x="4198" y="1968"/>
              <a:ext cx="1193" cy="19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CPU does other stuff</a:t>
              </a:r>
            </a:p>
          </p:txBody>
        </p:sp>
        <p:sp>
          <p:nvSpPr>
            <p:cNvPr id="11" name="Text Box 11"/>
            <p:cNvSpPr txBox="1">
              <a:spLocks noChangeArrowheads="1"/>
            </p:cNvSpPr>
            <p:nvPr/>
          </p:nvSpPr>
          <p:spPr bwMode="auto">
            <a:xfrm>
              <a:off x="4596" y="2169"/>
              <a:ext cx="315" cy="19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 . .</a:t>
              </a:r>
            </a:p>
          </p:txBody>
        </p:sp>
      </p:grpSp>
      <p:sp>
        <p:nvSpPr>
          <p:cNvPr id="2" name="Rectangle 1"/>
          <p:cNvSpPr/>
          <p:nvPr/>
        </p:nvSpPr>
        <p:spPr>
          <a:xfrm>
            <a:off x="283491" y="2663314"/>
            <a:ext cx="6404415" cy="2031325"/>
          </a:xfrm>
          <a:prstGeom prst="rect">
            <a:avLst/>
          </a:prstGeom>
        </p:spPr>
        <p:txBody>
          <a:bodyPr wrap="square">
            <a:spAutoFit/>
          </a:bodyPr>
          <a:lstStyle/>
          <a:p>
            <a:endParaRPr lang="en-US" dirty="0" smtClean="0"/>
          </a:p>
          <a:p>
            <a:pPr marL="285750" indent="-285750">
              <a:buFont typeface="Arial"/>
              <a:buChar char="•"/>
            </a:pPr>
            <a:r>
              <a:rPr lang="en-US" dirty="0" smtClean="0"/>
              <a:t>DMA Sends </a:t>
            </a:r>
            <a:r>
              <a:rPr lang="en-US" dirty="0" smtClean="0"/>
              <a:t>Following Information:</a:t>
            </a:r>
          </a:p>
          <a:p>
            <a:pPr marL="742950" lvl="1" indent="-285750">
              <a:buFont typeface="Arial"/>
              <a:buChar char="•"/>
            </a:pPr>
            <a:r>
              <a:rPr lang="en-US" spc="-1" dirty="0" smtClean="0">
                <a:solidFill>
                  <a:srgbClr val="000000"/>
                </a:solidFill>
                <a:uFill>
                  <a:solidFill>
                    <a:srgbClr val="FFFFFF"/>
                  </a:solidFill>
                </a:uFill>
              </a:rPr>
              <a:t>Whether </a:t>
            </a:r>
            <a:r>
              <a:rPr lang="en-US" spc="-1" dirty="0">
                <a:solidFill>
                  <a:srgbClr val="000000"/>
                </a:solidFill>
                <a:uFill>
                  <a:solidFill>
                    <a:srgbClr val="FFFFFF"/>
                  </a:solidFill>
                </a:uFill>
              </a:rPr>
              <a:t>a read or write is </a:t>
            </a:r>
            <a:r>
              <a:rPr lang="en-US" spc="-1" dirty="0" smtClean="0">
                <a:solidFill>
                  <a:srgbClr val="000000"/>
                </a:solidFill>
                <a:uFill>
                  <a:solidFill>
                    <a:srgbClr val="FFFFFF"/>
                  </a:solidFill>
                </a:uFill>
              </a:rPr>
              <a:t>requested</a:t>
            </a:r>
            <a:endParaRPr lang="en-US" dirty="0" smtClean="0"/>
          </a:p>
          <a:p>
            <a:pPr marL="742950" lvl="1" indent="-285750">
              <a:buFont typeface="Arial"/>
              <a:buChar char="•"/>
            </a:pPr>
            <a:r>
              <a:rPr lang="en-US" spc="-1" dirty="0" smtClean="0">
                <a:solidFill>
                  <a:srgbClr val="000000"/>
                </a:solidFill>
                <a:uFill>
                  <a:solidFill>
                    <a:srgbClr val="FFFFFF"/>
                  </a:solidFill>
                </a:uFill>
              </a:rPr>
              <a:t>The </a:t>
            </a:r>
            <a:r>
              <a:rPr lang="en-US" spc="-1" dirty="0">
                <a:solidFill>
                  <a:srgbClr val="000000"/>
                </a:solidFill>
                <a:uFill>
                  <a:solidFill>
                    <a:srgbClr val="FFFFFF"/>
                  </a:solidFill>
                </a:uFill>
              </a:rPr>
              <a:t>address of the I/O device </a:t>
            </a:r>
            <a:r>
              <a:rPr lang="en-US" spc="-1" dirty="0" smtClean="0">
                <a:solidFill>
                  <a:srgbClr val="000000"/>
                </a:solidFill>
                <a:uFill>
                  <a:solidFill>
                    <a:srgbClr val="FFFFFF"/>
                  </a:solidFill>
                </a:uFill>
              </a:rPr>
              <a:t>involved</a:t>
            </a:r>
            <a:endParaRPr lang="en-US" dirty="0" smtClean="0"/>
          </a:p>
          <a:p>
            <a:pPr marL="742950" lvl="1" indent="-285750">
              <a:buFont typeface="Arial"/>
              <a:buChar char="•"/>
            </a:pPr>
            <a:r>
              <a:rPr lang="en-US" spc="-1" dirty="0" smtClean="0">
                <a:solidFill>
                  <a:srgbClr val="000000"/>
                </a:solidFill>
                <a:uFill>
                  <a:solidFill>
                    <a:srgbClr val="FFFFFF"/>
                  </a:solidFill>
                </a:uFill>
              </a:rPr>
              <a:t>The </a:t>
            </a:r>
            <a:r>
              <a:rPr lang="en-US" spc="-1" dirty="0">
                <a:solidFill>
                  <a:srgbClr val="000000"/>
                </a:solidFill>
                <a:uFill>
                  <a:solidFill>
                    <a:srgbClr val="FFFFFF"/>
                  </a:solidFill>
                </a:uFill>
              </a:rPr>
              <a:t>starting location in memory to read data from or write data </a:t>
            </a:r>
            <a:r>
              <a:rPr lang="en-US" spc="-1" dirty="0" smtClean="0">
                <a:solidFill>
                  <a:srgbClr val="000000"/>
                </a:solidFill>
                <a:uFill>
                  <a:solidFill>
                    <a:srgbClr val="FFFFFF"/>
                  </a:solidFill>
                </a:uFill>
              </a:rPr>
              <a:t>to</a:t>
            </a:r>
            <a:endParaRPr lang="en-US" dirty="0" smtClean="0"/>
          </a:p>
          <a:p>
            <a:pPr marL="742950" lvl="1" indent="-285750">
              <a:buFont typeface="Arial"/>
              <a:buChar char="•"/>
            </a:pPr>
            <a:r>
              <a:rPr lang="en-US" spc="-1" dirty="0" smtClean="0">
                <a:solidFill>
                  <a:srgbClr val="000000"/>
                </a:solidFill>
                <a:uFill>
                  <a:solidFill>
                    <a:srgbClr val="FFFFFF"/>
                  </a:solidFill>
                </a:uFill>
              </a:rPr>
              <a:t>The </a:t>
            </a:r>
            <a:r>
              <a:rPr lang="en-US" spc="-1" dirty="0">
                <a:solidFill>
                  <a:srgbClr val="000000"/>
                </a:solidFill>
                <a:uFill>
                  <a:solidFill>
                    <a:srgbClr val="FFFFFF"/>
                  </a:solidFill>
                </a:uFill>
              </a:rPr>
              <a:t>number of words to be read or written</a:t>
            </a:r>
            <a:endParaRPr lang="en-US" dirty="0"/>
          </a:p>
        </p:txBody>
      </p:sp>
    </p:spTree>
    <p:extLst>
      <p:ext uri="{BB962C8B-B14F-4D97-AF65-F5344CB8AC3E}">
        <p14:creationId xmlns:p14="http://schemas.microsoft.com/office/powerpoint/2010/main" val="270742177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Shape 1"/>
          <p:cNvSpPr txBox="1"/>
          <p:nvPr/>
        </p:nvSpPr>
        <p:spPr>
          <a:xfrm>
            <a:off x="658800" y="456120"/>
            <a:ext cx="7824600" cy="972748"/>
          </a:xfrm>
          <a:prstGeom prst="rect">
            <a:avLst/>
          </a:prstGeom>
          <a:noFill/>
          <a:ln>
            <a:noFill/>
          </a:ln>
        </p:spPr>
        <p:txBody>
          <a:bodyPr tIns="0" bIns="0" anchor="b"/>
          <a:lstStyle/>
          <a:p>
            <a:pPr algn="ctr">
              <a:lnSpc>
                <a:spcPct val="100000"/>
              </a:lnSpc>
            </a:pPr>
            <a:r>
              <a:rPr lang="en-US" sz="4000" strike="noStrike" spc="-1" dirty="0">
                <a:solidFill>
                  <a:srgbClr val="730000"/>
                </a:solidFill>
                <a:uFill>
                  <a:solidFill>
                    <a:srgbClr val="FFFFFF"/>
                  </a:solidFill>
                </a:uFill>
                <a:latin typeface="Calisto MT"/>
              </a:rPr>
              <a:t>Direct Memory Access
 (DMA)</a:t>
            </a:r>
            <a:endParaRPr sz="1400" dirty="0"/>
          </a:p>
        </p:txBody>
      </p:sp>
      <p:grpSp>
        <p:nvGrpSpPr>
          <p:cNvPr id="4" name="Group 4"/>
          <p:cNvGrpSpPr>
            <a:grpSpLocks/>
          </p:cNvGrpSpPr>
          <p:nvPr/>
        </p:nvGrpSpPr>
        <p:grpSpPr bwMode="auto">
          <a:xfrm>
            <a:off x="6853904" y="2159000"/>
            <a:ext cx="2117725" cy="3108325"/>
            <a:chOff x="4178" y="1200"/>
            <a:chExt cx="1213" cy="1728"/>
          </a:xfrm>
        </p:grpSpPr>
        <p:sp>
          <p:nvSpPr>
            <p:cNvPr id="5" name="Text Box 5"/>
            <p:cNvSpPr txBox="1">
              <a:spLocks noChangeArrowheads="1"/>
            </p:cNvSpPr>
            <p:nvPr/>
          </p:nvSpPr>
          <p:spPr bwMode="auto">
            <a:xfrm>
              <a:off x="4303" y="1227"/>
              <a:ext cx="917" cy="465"/>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dirty="0">
                  <a:latin typeface="Trebuchet MS" charset="0"/>
                </a:rPr>
                <a:t>CPU sends read</a:t>
              </a:r>
            </a:p>
            <a:p>
              <a:pPr algn="ctr"/>
              <a:r>
                <a:rPr lang="en-US" sz="1600" dirty="0">
                  <a:latin typeface="Trebuchet MS" charset="0"/>
                </a:rPr>
                <a:t>request to DMA</a:t>
              </a:r>
            </a:p>
            <a:p>
              <a:pPr algn="ctr"/>
              <a:r>
                <a:rPr lang="en-US" sz="1600" dirty="0">
                  <a:latin typeface="Trebuchet MS" charset="0"/>
                </a:rPr>
                <a:t>unit</a:t>
              </a:r>
            </a:p>
          </p:txBody>
        </p:sp>
        <p:sp>
          <p:nvSpPr>
            <p:cNvPr id="6" name="AutoShape 6"/>
            <p:cNvSpPr>
              <a:spLocks noChangeArrowheads="1"/>
            </p:cNvSpPr>
            <p:nvPr/>
          </p:nvSpPr>
          <p:spPr bwMode="auto">
            <a:xfrm>
              <a:off x="4178" y="1200"/>
              <a:ext cx="1152" cy="528"/>
            </a:xfrm>
            <a:prstGeom prst="flowChartProcess">
              <a:avLst/>
            </a:prstGeom>
            <a:noFill/>
            <a:ln w="25400">
              <a:solidFill>
                <a:schemeClr val="tx1"/>
              </a:solidFill>
              <a:miter lim="800000"/>
              <a:headEnd/>
              <a:tailEnd/>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7" name="Line 7"/>
            <p:cNvSpPr>
              <a:spLocks noChangeShapeType="1"/>
            </p:cNvSpPr>
            <p:nvPr/>
          </p:nvSpPr>
          <p:spPr bwMode="auto">
            <a:xfrm>
              <a:off x="4752" y="2688"/>
              <a:ext cx="0" cy="24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8" name="Text Box 8"/>
            <p:cNvSpPr txBox="1">
              <a:spLocks noChangeArrowheads="1"/>
            </p:cNvSpPr>
            <p:nvPr/>
          </p:nvSpPr>
          <p:spPr bwMode="auto">
            <a:xfrm>
              <a:off x="4243" y="2351"/>
              <a:ext cx="1049" cy="328"/>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CPU receives DMA</a:t>
              </a:r>
            </a:p>
            <a:p>
              <a:pPr algn="ctr"/>
              <a:r>
                <a:rPr lang="en-US" sz="1600">
                  <a:latin typeface="Trebuchet MS" charset="0"/>
                </a:rPr>
                <a:t>interrupt</a:t>
              </a:r>
            </a:p>
          </p:txBody>
        </p:sp>
        <p:sp>
          <p:nvSpPr>
            <p:cNvPr id="9" name="Line 9"/>
            <p:cNvSpPr>
              <a:spLocks noChangeShapeType="1"/>
            </p:cNvSpPr>
            <p:nvPr/>
          </p:nvSpPr>
          <p:spPr bwMode="auto">
            <a:xfrm>
              <a:off x="4752" y="1728"/>
              <a:ext cx="0" cy="240"/>
            </a:xfrm>
            <a:prstGeom prst="line">
              <a:avLst/>
            </a:prstGeom>
            <a:noFill/>
            <a:ln w="25400">
              <a:solidFill>
                <a:schemeClr val="tx1"/>
              </a:solidFill>
              <a:round/>
              <a:headEnd/>
              <a:tailEnd type="triangle"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anchor="ctr"/>
            <a:lstStyle/>
            <a:p>
              <a:endParaRPr lang="en-US"/>
            </a:p>
          </p:txBody>
        </p:sp>
        <p:sp>
          <p:nvSpPr>
            <p:cNvPr id="10" name="Text Box 10"/>
            <p:cNvSpPr txBox="1">
              <a:spLocks noChangeArrowheads="1"/>
            </p:cNvSpPr>
            <p:nvPr/>
          </p:nvSpPr>
          <p:spPr bwMode="auto">
            <a:xfrm>
              <a:off x="4198" y="1968"/>
              <a:ext cx="1193" cy="19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CPU does other stuff</a:t>
              </a:r>
            </a:p>
          </p:txBody>
        </p:sp>
        <p:sp>
          <p:nvSpPr>
            <p:cNvPr id="11" name="Text Box 11"/>
            <p:cNvSpPr txBox="1">
              <a:spLocks noChangeArrowheads="1"/>
            </p:cNvSpPr>
            <p:nvPr/>
          </p:nvSpPr>
          <p:spPr bwMode="auto">
            <a:xfrm>
              <a:off x="4596" y="2169"/>
              <a:ext cx="315" cy="192"/>
            </a:xfrm>
            <a:prstGeom prst="rect">
              <a:avLst/>
            </a:prstGeom>
            <a:noFill/>
            <a:ln>
              <a:noFill/>
            </a:ln>
            <a:effectLst/>
            <a:extLst>
              <a:ext uri="{909E8E84-426E-40dd-AFC4-6F175D3DCCD1}">
                <a14:hiddenFill xmlns:a14="http://schemas.microsoft.com/office/drawing/2010/main">
                  <a:gradFill rotWithShape="0">
                    <a:gsLst>
                      <a:gs pos="0">
                        <a:schemeClr val="accent2">
                          <a:gamma/>
                          <a:tint val="33725"/>
                          <a:invGamma/>
                        </a:schemeClr>
                      </a:gs>
                      <a:gs pos="100000">
                        <a:schemeClr val="accent2"/>
                      </a:gs>
                    </a:gsLst>
                    <a:lin ang="5400000" scaled="1"/>
                  </a:gra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63500" dir="8587806" algn="ctr" rotWithShape="0">
                      <a:schemeClr val="bg2">
                        <a:alpha val="74998"/>
                      </a:schemeClr>
                    </a:outerShdw>
                  </a:effectLst>
                </a14:hiddenEffects>
              </a:ext>
            </a:extLst>
          </p:spPr>
          <p:txBody>
            <a:bodyPr wrap="none" lIns="101882" tIns="50941" rIns="101882" bIns="50941" anchor="ctr">
              <a:spAutoFit/>
            </a:bodyPr>
            <a:lstStyle>
              <a:lvl1pPr defTabSz="1019175">
                <a:defRPr sz="2400">
                  <a:solidFill>
                    <a:schemeClr val="tx1"/>
                  </a:solidFill>
                  <a:latin typeface="Times New Roman" charset="0"/>
                  <a:ea typeface="ＭＳ Ｐゴシック" charset="0"/>
                </a:defRPr>
              </a:lvl1pPr>
              <a:lvl2pPr marL="509588" defTabSz="1019175">
                <a:defRPr sz="2400">
                  <a:solidFill>
                    <a:schemeClr val="tx1"/>
                  </a:solidFill>
                  <a:latin typeface="Times New Roman" charset="0"/>
                  <a:ea typeface="ＭＳ Ｐゴシック" charset="0"/>
                </a:defRPr>
              </a:lvl2pPr>
              <a:lvl3pPr marL="1019175" defTabSz="1019175">
                <a:defRPr sz="2400">
                  <a:solidFill>
                    <a:schemeClr val="tx1"/>
                  </a:solidFill>
                  <a:latin typeface="Times New Roman" charset="0"/>
                  <a:ea typeface="ＭＳ Ｐゴシック" charset="0"/>
                </a:defRPr>
              </a:lvl3pPr>
              <a:lvl4pPr marL="1528763" defTabSz="1019175">
                <a:defRPr sz="2400">
                  <a:solidFill>
                    <a:schemeClr val="tx1"/>
                  </a:solidFill>
                  <a:latin typeface="Times New Roman" charset="0"/>
                  <a:ea typeface="ＭＳ Ｐゴシック" charset="0"/>
                </a:defRPr>
              </a:lvl4pPr>
              <a:lvl5pPr marL="2038350" defTabSz="1019175">
                <a:defRPr sz="2400">
                  <a:solidFill>
                    <a:schemeClr val="tx1"/>
                  </a:solidFill>
                  <a:latin typeface="Times New Roman" charset="0"/>
                  <a:ea typeface="ＭＳ Ｐゴシック" charset="0"/>
                </a:defRPr>
              </a:lvl5pPr>
              <a:lvl6pPr marL="2495550" defTabSz="1019175" eaLnBrk="0" fontAlgn="base" hangingPunct="0">
                <a:spcBef>
                  <a:spcPct val="0"/>
                </a:spcBef>
                <a:spcAft>
                  <a:spcPct val="0"/>
                </a:spcAft>
                <a:defRPr sz="2400">
                  <a:solidFill>
                    <a:schemeClr val="tx1"/>
                  </a:solidFill>
                  <a:latin typeface="Times New Roman" charset="0"/>
                  <a:ea typeface="ＭＳ Ｐゴシック" charset="0"/>
                </a:defRPr>
              </a:lvl6pPr>
              <a:lvl7pPr marL="2952750" defTabSz="1019175" eaLnBrk="0" fontAlgn="base" hangingPunct="0">
                <a:spcBef>
                  <a:spcPct val="0"/>
                </a:spcBef>
                <a:spcAft>
                  <a:spcPct val="0"/>
                </a:spcAft>
                <a:defRPr sz="2400">
                  <a:solidFill>
                    <a:schemeClr val="tx1"/>
                  </a:solidFill>
                  <a:latin typeface="Times New Roman" charset="0"/>
                  <a:ea typeface="ＭＳ Ｐゴシック" charset="0"/>
                </a:defRPr>
              </a:lvl7pPr>
              <a:lvl8pPr marL="3409950" defTabSz="1019175" eaLnBrk="0" fontAlgn="base" hangingPunct="0">
                <a:spcBef>
                  <a:spcPct val="0"/>
                </a:spcBef>
                <a:spcAft>
                  <a:spcPct val="0"/>
                </a:spcAft>
                <a:defRPr sz="2400">
                  <a:solidFill>
                    <a:schemeClr val="tx1"/>
                  </a:solidFill>
                  <a:latin typeface="Times New Roman" charset="0"/>
                  <a:ea typeface="ＭＳ Ｐゴシック" charset="0"/>
                </a:defRPr>
              </a:lvl8pPr>
              <a:lvl9pPr marL="3867150" defTabSz="1019175" eaLnBrk="0" fontAlgn="base" hangingPunct="0">
                <a:spcBef>
                  <a:spcPct val="0"/>
                </a:spcBef>
                <a:spcAft>
                  <a:spcPct val="0"/>
                </a:spcAft>
                <a:defRPr sz="2400">
                  <a:solidFill>
                    <a:schemeClr val="tx1"/>
                  </a:solidFill>
                  <a:latin typeface="Times New Roman" charset="0"/>
                  <a:ea typeface="ＭＳ Ｐゴシック" charset="0"/>
                </a:defRPr>
              </a:lvl9pPr>
            </a:lstStyle>
            <a:p>
              <a:pPr algn="ctr"/>
              <a:r>
                <a:rPr lang="en-US" sz="1600">
                  <a:latin typeface="Trebuchet MS" charset="0"/>
                </a:rPr>
                <a:t>. . .</a:t>
              </a:r>
            </a:p>
          </p:txBody>
        </p:sp>
      </p:grpSp>
      <p:sp>
        <p:nvSpPr>
          <p:cNvPr id="2" name="Rectangle 1"/>
          <p:cNvSpPr/>
          <p:nvPr/>
        </p:nvSpPr>
        <p:spPr>
          <a:xfrm>
            <a:off x="283491" y="2039187"/>
            <a:ext cx="6404415" cy="4524316"/>
          </a:xfrm>
          <a:prstGeom prst="rect">
            <a:avLst/>
          </a:prstGeom>
        </p:spPr>
        <p:txBody>
          <a:bodyPr wrap="square">
            <a:spAutoFit/>
          </a:bodyPr>
          <a:lstStyle/>
          <a:p>
            <a:pPr marL="342900" indent="-342900" defTabSz="914400">
              <a:buFont typeface="Arial"/>
              <a:buChar char="•"/>
            </a:pPr>
            <a:r>
              <a:rPr lang="en-US" dirty="0" smtClean="0"/>
              <a:t>The </a:t>
            </a:r>
            <a:r>
              <a:rPr lang="en-US" dirty="0"/>
              <a:t>DMA controller is a simple </a:t>
            </a:r>
            <a:r>
              <a:rPr lang="en-US" dirty="0" smtClean="0"/>
              <a:t>processor</a:t>
            </a:r>
            <a:br>
              <a:rPr lang="en-US" dirty="0" smtClean="0"/>
            </a:br>
            <a:endParaRPr lang="en-US" dirty="0"/>
          </a:p>
          <a:p>
            <a:pPr marL="285750" indent="-285750" defTabSz="914400">
              <a:buFont typeface="Arial"/>
              <a:buChar char="•"/>
            </a:pPr>
            <a:r>
              <a:rPr lang="en-US" dirty="0"/>
              <a:t>The CPU asks the DMA controller </a:t>
            </a:r>
            <a:r>
              <a:rPr lang="is-IS" dirty="0" smtClean="0"/>
              <a:t>…</a:t>
            </a:r>
          </a:p>
          <a:p>
            <a:pPr marL="285750" indent="-285750" defTabSz="914400">
              <a:buFont typeface="Arial"/>
              <a:buChar char="•"/>
            </a:pPr>
            <a:endParaRPr lang="en-US" dirty="0"/>
          </a:p>
          <a:p>
            <a:pPr marL="285750" indent="-285750" defTabSz="914400">
              <a:buFont typeface="Arial"/>
              <a:buChar char="•"/>
            </a:pPr>
            <a:r>
              <a:rPr lang="en-US" dirty="0" smtClean="0"/>
              <a:t>DMA </a:t>
            </a:r>
            <a:r>
              <a:rPr lang="en-US" dirty="0"/>
              <a:t>controller issues requests to the right I/O </a:t>
            </a:r>
            <a:r>
              <a:rPr lang="en-US" dirty="0" smtClean="0"/>
              <a:t>device then does the work </a:t>
            </a:r>
            <a:r>
              <a:rPr lang="is-IS" dirty="0" smtClean="0"/>
              <a:t>…</a:t>
            </a:r>
          </a:p>
          <a:p>
            <a:pPr marL="285750" indent="-285750" defTabSz="914400">
              <a:buFont typeface="Arial"/>
              <a:buChar char="•"/>
            </a:pPr>
            <a:endParaRPr lang="en-US" dirty="0"/>
          </a:p>
          <a:p>
            <a:pPr marL="285750" indent="-285750" defTabSz="914400">
              <a:buFont typeface="Arial"/>
              <a:buChar char="•"/>
            </a:pPr>
            <a:r>
              <a:rPr lang="en-US" dirty="0"/>
              <a:t>Once finished, the DMA controller interrupts the </a:t>
            </a:r>
            <a:r>
              <a:rPr lang="en-US" dirty="0" smtClean="0"/>
              <a:t>CPU</a:t>
            </a:r>
            <a:r>
              <a:rPr lang="is-IS" dirty="0" smtClean="0"/>
              <a:t>…</a:t>
            </a:r>
            <a:r>
              <a:rPr lang="en-US" dirty="0" smtClean="0"/>
              <a:t/>
            </a:r>
            <a:br>
              <a:rPr lang="en-US" dirty="0" smtClean="0"/>
            </a:br>
            <a:endParaRPr lang="en-US" dirty="0" smtClean="0"/>
          </a:p>
          <a:p>
            <a:pPr marL="285750" indent="-285750" defTabSz="914400">
              <a:buFont typeface="Arial"/>
              <a:buChar char="•"/>
            </a:pPr>
            <a:r>
              <a:rPr lang="en-US" dirty="0"/>
              <a:t>P</a:t>
            </a:r>
            <a:r>
              <a:rPr lang="en-US" dirty="0" smtClean="0"/>
              <a:t>rocessor </a:t>
            </a:r>
            <a:r>
              <a:rPr lang="en-US" dirty="0"/>
              <a:t>is involved only at the beginning and end of the </a:t>
            </a:r>
            <a:r>
              <a:rPr lang="en-US" dirty="0" smtClean="0"/>
              <a:t>transfer</a:t>
            </a:r>
          </a:p>
          <a:p>
            <a:pPr defTabSz="914400"/>
            <a:endParaRPr lang="en-US" dirty="0" smtClean="0"/>
          </a:p>
          <a:p>
            <a:pPr marL="285750" indent="-285750" defTabSz="914400">
              <a:buFont typeface="Arial"/>
              <a:buChar char="•"/>
            </a:pPr>
            <a:r>
              <a:rPr lang="en-US" dirty="0"/>
              <a:t>P</a:t>
            </a:r>
            <a:r>
              <a:rPr lang="en-US" dirty="0" smtClean="0"/>
              <a:t>rocessor </a:t>
            </a:r>
            <a:r>
              <a:rPr lang="en-US" dirty="0"/>
              <a:t>executes more slowly during a transfer when processor access to the bus is required</a:t>
            </a:r>
          </a:p>
          <a:p>
            <a:pPr marL="742950" lvl="1" indent="-285750" defTabSz="914400">
              <a:buFont typeface="Arial"/>
              <a:buChar char="•"/>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extShape 1"/>
          <p:cNvSpPr txBox="1"/>
          <p:nvPr/>
        </p:nvSpPr>
        <p:spPr>
          <a:xfrm>
            <a:off x="658800" y="456120"/>
            <a:ext cx="7824600" cy="972748"/>
          </a:xfrm>
          <a:prstGeom prst="rect">
            <a:avLst/>
          </a:prstGeom>
          <a:noFill/>
          <a:ln>
            <a:noFill/>
          </a:ln>
        </p:spPr>
        <p:txBody>
          <a:bodyPr tIns="0" bIns="0" anchor="b"/>
          <a:lstStyle/>
          <a:p>
            <a:pPr algn="ctr">
              <a:lnSpc>
                <a:spcPct val="100000"/>
              </a:lnSpc>
            </a:pPr>
            <a:r>
              <a:rPr lang="en-US" sz="4000" strike="noStrike" spc="-1" dirty="0">
                <a:solidFill>
                  <a:srgbClr val="730000"/>
                </a:solidFill>
                <a:uFill>
                  <a:solidFill>
                    <a:srgbClr val="FFFFFF"/>
                  </a:solidFill>
                </a:uFill>
                <a:latin typeface="Calisto MT"/>
              </a:rPr>
              <a:t>Direct Memory Access
 (DMA)</a:t>
            </a:r>
            <a:endParaRPr sz="1400" dirty="0"/>
          </a:p>
        </p:txBody>
      </p:sp>
      <p:sp>
        <p:nvSpPr>
          <p:cNvPr id="12" name="Slide Number Placeholder 5"/>
          <p:cNvSpPr>
            <a:spLocks noGrp="1"/>
          </p:cNvSpPr>
          <p:nvPr>
            <p:ph type="sldNum" sz="quarter" idx="12"/>
          </p:nvPr>
        </p:nvSpPr>
        <p:spPr>
          <a:xfrm>
            <a:off x="7467600" y="7162800"/>
            <a:ext cx="2095500" cy="517525"/>
          </a:xfrm>
        </p:spPr>
        <p:txBody>
          <a:bodyPr/>
          <a:lstStyle/>
          <a:p>
            <a:fld id="{941338D1-B22B-0941-AD24-D28F45E0EF59}" type="slidenum">
              <a:rPr lang="en-US"/>
              <a:pPr/>
              <a:t>65</a:t>
            </a:fld>
            <a:endParaRPr lang="en-US"/>
          </a:p>
        </p:txBody>
      </p:sp>
      <p:sp>
        <p:nvSpPr>
          <p:cNvPr id="14" name="Rectangle 3"/>
          <p:cNvSpPr txBox="1">
            <a:spLocks noChangeArrowheads="1"/>
          </p:cNvSpPr>
          <p:nvPr/>
        </p:nvSpPr>
        <p:spPr>
          <a:xfrm>
            <a:off x="317948" y="3764953"/>
            <a:ext cx="7971328" cy="2528871"/>
          </a:xfrm>
          <a:prstGeom prst="rect">
            <a:avLst/>
          </a:prstGeom>
        </p:spPr>
        <p:txBody>
          <a:bodyPr/>
          <a:lst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a:lstStyle>
          <a:p>
            <a:pPr marL="742950" lvl="1" indent="-285750"/>
            <a:r>
              <a:rPr lang="en-US" dirty="0" smtClean="0"/>
              <a:t>Since both the processor and the DMA controller may need to access main memory, some form of arbitration is required.</a:t>
            </a:r>
            <a:br>
              <a:rPr lang="en-US" dirty="0" smtClean="0"/>
            </a:br>
            <a:endParaRPr lang="en-US" dirty="0" smtClean="0"/>
          </a:p>
          <a:p>
            <a:pPr marL="742950" lvl="1" indent="-285750"/>
            <a:r>
              <a:rPr lang="en-US" dirty="0" smtClean="0"/>
              <a:t>If the DMA unit writes to a memory location that is also contained in the cache, the cache and memory could become inconsistent.</a:t>
            </a:r>
          </a:p>
          <a:p>
            <a:pPr indent="-342900"/>
            <a:endParaRPr lang="en-US" dirty="0"/>
          </a:p>
        </p:txBody>
      </p:sp>
      <p:grpSp>
        <p:nvGrpSpPr>
          <p:cNvPr id="15" name="Group 25"/>
          <p:cNvGrpSpPr>
            <a:grpSpLocks/>
          </p:cNvGrpSpPr>
          <p:nvPr/>
        </p:nvGrpSpPr>
        <p:grpSpPr bwMode="auto">
          <a:xfrm>
            <a:off x="574458" y="1854200"/>
            <a:ext cx="7962900" cy="1727200"/>
            <a:chOff x="634" y="870"/>
            <a:chExt cx="5016" cy="1088"/>
          </a:xfrm>
        </p:grpSpPr>
        <p:sp>
          <p:nvSpPr>
            <p:cNvPr id="16" name="Rectangle 6"/>
            <p:cNvSpPr>
              <a:spLocks noChangeArrowheads="1"/>
            </p:cNvSpPr>
            <p:nvPr/>
          </p:nvSpPr>
          <p:spPr bwMode="auto">
            <a:xfrm>
              <a:off x="634" y="870"/>
              <a:ext cx="5016" cy="218"/>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System bus</a:t>
              </a:r>
            </a:p>
          </p:txBody>
        </p:sp>
        <p:sp>
          <p:nvSpPr>
            <p:cNvPr id="17" name="Rectangle 8"/>
            <p:cNvSpPr>
              <a:spLocks noChangeArrowheads="1"/>
            </p:cNvSpPr>
            <p:nvPr/>
          </p:nvSpPr>
          <p:spPr bwMode="auto">
            <a:xfrm>
              <a:off x="2165" y="1523"/>
              <a:ext cx="792" cy="217"/>
            </a:xfrm>
            <a:prstGeom prst="rect">
              <a:avLst/>
            </a:prstGeom>
            <a:noFill/>
            <a:ln w="254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solidFill>
                    <a:srgbClr val="FF0000"/>
                  </a:solidFill>
                </a:rPr>
                <a:t>DMA unit</a:t>
              </a:r>
            </a:p>
          </p:txBody>
        </p:sp>
        <p:sp>
          <p:nvSpPr>
            <p:cNvPr id="18" name="Line 9"/>
            <p:cNvSpPr>
              <a:spLocks noChangeShapeType="1"/>
            </p:cNvSpPr>
            <p:nvPr/>
          </p:nvSpPr>
          <p:spPr bwMode="auto">
            <a:xfrm>
              <a:off x="2588" y="1088"/>
              <a:ext cx="0" cy="435"/>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1"/>
            <p:cNvSpPr>
              <a:spLocks noChangeArrowheads="1"/>
            </p:cNvSpPr>
            <p:nvPr/>
          </p:nvSpPr>
          <p:spPr bwMode="auto">
            <a:xfrm>
              <a:off x="3116" y="1523"/>
              <a:ext cx="792" cy="217"/>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Hard disks</a:t>
              </a:r>
            </a:p>
          </p:txBody>
        </p:sp>
        <p:sp>
          <p:nvSpPr>
            <p:cNvPr id="20" name="Rectangle 13"/>
            <p:cNvSpPr>
              <a:spLocks noChangeArrowheads="1"/>
            </p:cNvSpPr>
            <p:nvPr/>
          </p:nvSpPr>
          <p:spPr bwMode="auto">
            <a:xfrm>
              <a:off x="4964" y="1523"/>
              <a:ext cx="686" cy="217"/>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Network</a:t>
              </a:r>
            </a:p>
          </p:txBody>
        </p:sp>
        <p:sp>
          <p:nvSpPr>
            <p:cNvPr id="21" name="Line 14"/>
            <p:cNvSpPr>
              <a:spLocks noChangeShapeType="1"/>
            </p:cNvSpPr>
            <p:nvPr/>
          </p:nvSpPr>
          <p:spPr bwMode="auto">
            <a:xfrm>
              <a:off x="5280" y="1088"/>
              <a:ext cx="0" cy="435"/>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Rectangle 16"/>
            <p:cNvSpPr>
              <a:spLocks noChangeArrowheads="1"/>
            </p:cNvSpPr>
            <p:nvPr/>
          </p:nvSpPr>
          <p:spPr bwMode="auto">
            <a:xfrm>
              <a:off x="634" y="1531"/>
              <a:ext cx="528" cy="427"/>
            </a:xfrm>
            <a:prstGeom prst="rect">
              <a:avLst/>
            </a:prstGeom>
            <a:noFill/>
            <a:ln w="254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solidFill>
                    <a:srgbClr val="FF0000"/>
                  </a:solidFill>
                </a:rPr>
                <a:t>CPU &amp;</a:t>
              </a:r>
            </a:p>
            <a:p>
              <a:pPr algn="ctr"/>
              <a:r>
                <a:rPr lang="en-US" sz="1800">
                  <a:solidFill>
                    <a:srgbClr val="FF0000"/>
                  </a:solidFill>
                </a:rPr>
                <a:t>cache</a:t>
              </a:r>
            </a:p>
          </p:txBody>
        </p:sp>
        <p:sp>
          <p:nvSpPr>
            <p:cNvPr id="23" name="Line 17"/>
            <p:cNvSpPr>
              <a:spLocks noChangeShapeType="1"/>
            </p:cNvSpPr>
            <p:nvPr/>
          </p:nvSpPr>
          <p:spPr bwMode="auto">
            <a:xfrm>
              <a:off x="898" y="1088"/>
              <a:ext cx="0" cy="435"/>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Rectangle 19"/>
            <p:cNvSpPr>
              <a:spLocks noChangeArrowheads="1"/>
            </p:cNvSpPr>
            <p:nvPr/>
          </p:nvSpPr>
          <p:spPr bwMode="auto">
            <a:xfrm>
              <a:off x="1320" y="1523"/>
              <a:ext cx="687" cy="217"/>
            </a:xfrm>
            <a:prstGeom prst="rect">
              <a:avLst/>
            </a:prstGeom>
            <a:noFill/>
            <a:ln w="25400">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solidFill>
                    <a:srgbClr val="FF0000"/>
                  </a:solidFill>
                </a:rPr>
                <a:t>Memory</a:t>
              </a:r>
            </a:p>
          </p:txBody>
        </p:sp>
        <p:sp>
          <p:nvSpPr>
            <p:cNvPr id="25" name="Line 20"/>
            <p:cNvSpPr>
              <a:spLocks noChangeShapeType="1"/>
            </p:cNvSpPr>
            <p:nvPr/>
          </p:nvSpPr>
          <p:spPr bwMode="auto">
            <a:xfrm>
              <a:off x="1690" y="1088"/>
              <a:ext cx="0" cy="435"/>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Line 21"/>
            <p:cNvSpPr>
              <a:spLocks noChangeShapeType="1"/>
            </p:cNvSpPr>
            <p:nvPr/>
          </p:nvSpPr>
          <p:spPr bwMode="auto">
            <a:xfrm>
              <a:off x="3538" y="1088"/>
              <a:ext cx="0" cy="435"/>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 name="Rectangle 23"/>
            <p:cNvSpPr>
              <a:spLocks noChangeArrowheads="1"/>
            </p:cNvSpPr>
            <p:nvPr/>
          </p:nvSpPr>
          <p:spPr bwMode="auto">
            <a:xfrm>
              <a:off x="4066" y="1523"/>
              <a:ext cx="739" cy="217"/>
            </a:xfrm>
            <a:prstGeom prst="rect">
              <a:avLst/>
            </a:prstGeom>
            <a:noFill/>
            <a:ln w="254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800"/>
                <a:t>CD-ROM</a:t>
              </a:r>
            </a:p>
          </p:txBody>
        </p:sp>
        <p:sp>
          <p:nvSpPr>
            <p:cNvPr id="28" name="Line 24"/>
            <p:cNvSpPr>
              <a:spLocks noChangeShapeType="1"/>
            </p:cNvSpPr>
            <p:nvPr/>
          </p:nvSpPr>
          <p:spPr bwMode="auto">
            <a:xfrm>
              <a:off x="4436" y="1088"/>
              <a:ext cx="0" cy="435"/>
            </a:xfrm>
            <a:prstGeom prst="line">
              <a:avLst/>
            </a:prstGeom>
            <a:noFill/>
            <a:ln w="571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50938676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TextShape 1"/>
          <p:cNvSpPr txBox="1"/>
          <p:nvPr/>
        </p:nvSpPr>
        <p:spPr>
          <a:xfrm>
            <a:off x="658800" y="456120"/>
            <a:ext cx="7824600" cy="1322640"/>
          </a:xfrm>
          <a:prstGeom prst="rect">
            <a:avLst/>
          </a:prstGeom>
          <a:noFill/>
          <a:ln>
            <a:noFill/>
          </a:ln>
        </p:spPr>
        <p:txBody>
          <a:bodyPr tIns="0" bIns="0" anchor="b"/>
          <a:lstStyle/>
          <a:p>
            <a:pPr algn="ctr">
              <a:lnSpc>
                <a:spcPct val="100000"/>
              </a:lnSpc>
            </a:pPr>
            <a:r>
              <a:rPr lang="en-US" sz="4400" strike="noStrike" spc="-1">
                <a:solidFill>
                  <a:srgbClr val="730000"/>
                </a:solidFill>
                <a:uFill>
                  <a:solidFill>
                    <a:srgbClr val="FFFFFF"/>
                  </a:solidFill>
                </a:uFill>
                <a:latin typeface="Calisto MT"/>
              </a:rPr>
              <a:t>Symmetric Multiprocessors 
(SMP)</a:t>
            </a:r>
            <a:endParaRPr/>
          </a:p>
        </p:txBody>
      </p:sp>
      <p:sp>
        <p:nvSpPr>
          <p:cNvPr id="380" name="TextShape 2"/>
          <p:cNvSpPr txBox="1"/>
          <p:nvPr/>
        </p:nvSpPr>
        <p:spPr>
          <a:xfrm>
            <a:off x="304920" y="1923113"/>
            <a:ext cx="8534160" cy="4266720"/>
          </a:xfrm>
          <a:prstGeom prst="rect">
            <a:avLst/>
          </a:prstGeom>
          <a:noFill/>
          <a:ln>
            <a:noFill/>
          </a:ln>
        </p:spPr>
        <p:txBody>
          <a:bodyPr/>
          <a:lstStyle/>
          <a:p>
            <a:pPr marL="286110" indent="-285750">
              <a:lnSpc>
                <a:spcPct val="100000"/>
              </a:lnSpc>
              <a:buClr>
                <a:srgbClr val="990000"/>
              </a:buClr>
              <a:buSzPct val="100000"/>
              <a:buFont typeface="Arial"/>
              <a:buChar char="•"/>
            </a:pPr>
            <a:r>
              <a:rPr lang="en-US" dirty="0"/>
              <a:t> A stand-alone computer system with the following characteristics</a:t>
            </a:r>
            <a:r>
              <a:rPr lang="en-US" dirty="0" smtClean="0"/>
              <a:t>:</a:t>
            </a:r>
            <a:r>
              <a:rPr lang="en-US" dirty="0"/>
              <a:t/>
            </a:r>
            <a:br>
              <a:rPr lang="en-US" dirty="0"/>
            </a:br>
            <a:endParaRPr dirty="0"/>
          </a:p>
          <a:p>
            <a:pPr marL="577800" lvl="1" indent="-294840">
              <a:lnSpc>
                <a:spcPct val="100000"/>
              </a:lnSpc>
              <a:buClr>
                <a:srgbClr val="990000"/>
              </a:buClr>
              <a:buSzPct val="100000"/>
              <a:buFont typeface="Arial"/>
              <a:buChar char="•"/>
            </a:pPr>
            <a:r>
              <a:rPr lang="en-US" dirty="0"/>
              <a:t>two or more similar processors of comparable </a:t>
            </a:r>
            <a:r>
              <a:rPr lang="en-US" dirty="0" smtClean="0"/>
              <a:t>capability</a:t>
            </a:r>
            <a:r>
              <a:rPr lang="en-US" dirty="0"/>
              <a:t/>
            </a:r>
            <a:br>
              <a:rPr lang="en-US" dirty="0"/>
            </a:br>
            <a:endParaRPr dirty="0"/>
          </a:p>
          <a:p>
            <a:pPr marL="577800" lvl="1" indent="-294840">
              <a:lnSpc>
                <a:spcPct val="100000"/>
              </a:lnSpc>
              <a:buClr>
                <a:srgbClr val="990000"/>
              </a:buClr>
              <a:buSzPct val="100000"/>
              <a:buFont typeface="Arial"/>
              <a:buChar char="•"/>
            </a:pPr>
            <a:r>
              <a:rPr lang="en-US" dirty="0"/>
              <a:t>processors share the same main memory and are interconnected by a bus or other internal connection </a:t>
            </a:r>
            <a:r>
              <a:rPr lang="en-US" dirty="0" smtClean="0"/>
              <a:t>scheme</a:t>
            </a:r>
            <a:r>
              <a:rPr lang="en-US" dirty="0"/>
              <a:t/>
            </a:r>
            <a:br>
              <a:rPr lang="en-US" dirty="0"/>
            </a:br>
            <a:endParaRPr dirty="0"/>
          </a:p>
          <a:p>
            <a:pPr marL="577800" lvl="1" indent="-294840">
              <a:lnSpc>
                <a:spcPct val="100000"/>
              </a:lnSpc>
              <a:buClr>
                <a:srgbClr val="990000"/>
              </a:buClr>
              <a:buSzPct val="100000"/>
              <a:buFont typeface="Arial"/>
              <a:buChar char="•"/>
            </a:pPr>
            <a:r>
              <a:rPr lang="en-US" dirty="0"/>
              <a:t>processors share access to I/O </a:t>
            </a:r>
            <a:r>
              <a:rPr lang="en-US" dirty="0" smtClean="0"/>
              <a:t>devices</a:t>
            </a:r>
            <a:r>
              <a:rPr lang="en-US" dirty="0"/>
              <a:t/>
            </a:r>
            <a:br>
              <a:rPr lang="en-US" dirty="0"/>
            </a:br>
            <a:endParaRPr dirty="0"/>
          </a:p>
          <a:p>
            <a:pPr marL="577800" lvl="1" indent="-294840">
              <a:lnSpc>
                <a:spcPct val="100000"/>
              </a:lnSpc>
              <a:buClr>
                <a:srgbClr val="990000"/>
              </a:buClr>
              <a:buSzPct val="100000"/>
              <a:buFont typeface="Arial"/>
              <a:buChar char="•"/>
            </a:pPr>
            <a:r>
              <a:rPr lang="en-US" dirty="0"/>
              <a:t>all processors can perform the same </a:t>
            </a:r>
            <a:r>
              <a:rPr lang="en-US" dirty="0" smtClean="0"/>
              <a:t>functions</a:t>
            </a:r>
            <a:r>
              <a:rPr lang="en-US" dirty="0"/>
              <a:t/>
            </a:r>
            <a:br>
              <a:rPr lang="en-US" dirty="0"/>
            </a:br>
            <a:endParaRPr dirty="0"/>
          </a:p>
          <a:p>
            <a:pPr marL="577800" lvl="1" indent="-294840">
              <a:lnSpc>
                <a:spcPct val="100000"/>
              </a:lnSpc>
              <a:buClr>
                <a:srgbClr val="990000"/>
              </a:buClr>
              <a:buSzPct val="100000"/>
              <a:buFont typeface="Arial"/>
              <a:buChar char="•"/>
            </a:pPr>
            <a:r>
              <a:rPr lang="en-US" dirty="0"/>
              <a:t>the system is controlled by an integrated operating system that provides interaction between processors and their programs at the job, task, file, and data element levels</a:t>
            </a:r>
            <a:endParaRPr dirty="0"/>
          </a:p>
          <a:p>
            <a:pPr>
              <a:lnSpc>
                <a:spcPct val="100000"/>
              </a:lnSpc>
            </a:pPr>
            <a:endParaRPr sz="1600" dirty="0"/>
          </a:p>
        </p:txBody>
      </p:sp>
      <p:pic>
        <p:nvPicPr>
          <p:cNvPr id="381" name="Picture 19"/>
          <p:cNvPicPr/>
          <p:nvPr/>
        </p:nvPicPr>
        <p:blipFill>
          <a:blip r:embed="rId3"/>
          <a:stretch/>
        </p:blipFill>
        <p:spPr>
          <a:xfrm>
            <a:off x="7315200" y="457200"/>
            <a:ext cx="1612440" cy="1612440"/>
          </a:xfrm>
          <a:prstGeom prst="rect">
            <a:avLst/>
          </a:prstGeom>
          <a:ln>
            <a:noFill/>
          </a:ln>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82" name="TextShape 1"/>
          <p:cNvSpPr txBox="1"/>
          <p:nvPr/>
        </p:nvSpPr>
        <p:spPr>
          <a:xfrm>
            <a:off x="658800" y="319075"/>
            <a:ext cx="7824600" cy="1067400"/>
          </a:xfrm>
          <a:prstGeom prst="rect">
            <a:avLst/>
          </a:prstGeom>
          <a:noFill/>
          <a:ln>
            <a:noFill/>
          </a:ln>
        </p:spPr>
        <p:txBody>
          <a:bodyPr tIns="0" bIns="0" anchor="b"/>
          <a:lstStyle/>
          <a:p>
            <a:pPr algn="ctr">
              <a:lnSpc>
                <a:spcPct val="100000"/>
              </a:lnSpc>
            </a:pPr>
            <a:r>
              <a:rPr lang="en-US" sz="6000" strike="noStrike" spc="-1" dirty="0">
                <a:solidFill>
                  <a:schemeClr val="accent2">
                    <a:lumMod val="75000"/>
                  </a:schemeClr>
                </a:solidFill>
                <a:uFill>
                  <a:solidFill>
                    <a:srgbClr val="FFFFFF"/>
                  </a:solidFill>
                </a:uFill>
                <a:latin typeface="Calisto MT"/>
              </a:rPr>
              <a:t>SMP Advantages</a:t>
            </a:r>
            <a:endParaRPr dirty="0">
              <a:solidFill>
                <a:schemeClr val="accent2">
                  <a:lumMod val="75000"/>
                </a:schemeClr>
              </a:solidFill>
            </a:endParaRPr>
          </a:p>
        </p:txBody>
      </p:sp>
      <p:sp>
        <p:nvSpPr>
          <p:cNvPr id="2" name="Rectangle 1"/>
          <p:cNvSpPr/>
          <p:nvPr/>
        </p:nvSpPr>
        <p:spPr>
          <a:xfrm>
            <a:off x="529955" y="2080894"/>
            <a:ext cx="8259981" cy="3908763"/>
          </a:xfrm>
          <a:prstGeom prst="rect">
            <a:avLst/>
          </a:prstGeom>
        </p:spPr>
        <p:txBody>
          <a:bodyPr wrap="square">
            <a:spAutoFit/>
          </a:bodyPr>
          <a:lstStyle/>
          <a:p>
            <a:r>
              <a:rPr lang="en-US" spc="-1" dirty="0">
                <a:solidFill>
                  <a:srgbClr val="000000"/>
                </a:solidFill>
                <a:uFill>
                  <a:solidFill>
                    <a:srgbClr val="FFFFFF"/>
                  </a:solidFill>
                </a:uFill>
              </a:rPr>
              <a:t>• </a:t>
            </a:r>
            <a:r>
              <a:rPr lang="en-US" b="1" spc="-1" dirty="0">
                <a:solidFill>
                  <a:srgbClr val="000000"/>
                </a:solidFill>
                <a:uFill>
                  <a:solidFill>
                    <a:srgbClr val="FFFFFF"/>
                  </a:solidFill>
                </a:uFill>
              </a:rPr>
              <a:t>Performance: </a:t>
            </a:r>
            <a:r>
              <a:rPr lang="en-US" sz="1600" spc="-1" dirty="0">
                <a:solidFill>
                  <a:srgbClr val="000000"/>
                </a:solidFill>
                <a:uFill>
                  <a:solidFill>
                    <a:srgbClr val="FFFFFF"/>
                  </a:solidFill>
                </a:uFill>
              </a:rPr>
              <a:t>If the work to be done by a computer can be organized so that some portions of the work can be done in parallel, then a system with multiple processors will yield greater performance than one with a single processor of the same type</a:t>
            </a:r>
            <a:r>
              <a:rPr lang="en-US" sz="1600" spc="-1" dirty="0" smtClean="0">
                <a:solidFill>
                  <a:srgbClr val="000000"/>
                </a:solidFill>
                <a:uFill>
                  <a:solidFill>
                    <a:srgbClr val="FFFFFF"/>
                  </a:solidFill>
                </a:uFill>
              </a:rPr>
              <a:t>.</a:t>
            </a:r>
            <a:br>
              <a:rPr lang="en-US" sz="1600" spc="-1" dirty="0" smtClean="0">
                <a:solidFill>
                  <a:srgbClr val="000000"/>
                </a:solidFill>
                <a:uFill>
                  <a:solidFill>
                    <a:srgbClr val="FFFFFF"/>
                  </a:solidFill>
                </a:uFill>
              </a:rPr>
            </a:br>
            <a:endParaRPr lang="en-US" sz="1600" dirty="0"/>
          </a:p>
          <a:p>
            <a:r>
              <a:rPr lang="en-US" b="1" spc="-1" dirty="0">
                <a:solidFill>
                  <a:srgbClr val="000000"/>
                </a:solidFill>
                <a:uFill>
                  <a:solidFill>
                    <a:srgbClr val="FFFFFF"/>
                  </a:solidFill>
                </a:uFill>
              </a:rPr>
              <a:t>Availability: </a:t>
            </a:r>
            <a:r>
              <a:rPr lang="en-US" sz="1600" spc="-1" dirty="0">
                <a:solidFill>
                  <a:srgbClr val="000000"/>
                </a:solidFill>
                <a:uFill>
                  <a:solidFill>
                    <a:srgbClr val="FFFFFF"/>
                  </a:solidFill>
                </a:uFill>
              </a:rPr>
              <a:t>In a symmetric multiprocessor, because all processors can perform the same functions, the failure of a single processor does not halt the machine. Instead, the system can continue to function at reduced performance</a:t>
            </a:r>
            <a:r>
              <a:rPr lang="en-US" sz="1600" spc="-1" dirty="0" smtClean="0">
                <a:solidFill>
                  <a:srgbClr val="000000"/>
                </a:solidFill>
                <a:uFill>
                  <a:solidFill>
                    <a:srgbClr val="FFFFFF"/>
                  </a:solidFill>
                </a:uFill>
              </a:rPr>
              <a:t>.</a:t>
            </a:r>
            <a:br>
              <a:rPr lang="en-US" sz="1600" spc="-1" dirty="0" smtClean="0">
                <a:solidFill>
                  <a:srgbClr val="000000"/>
                </a:solidFill>
                <a:uFill>
                  <a:solidFill>
                    <a:srgbClr val="FFFFFF"/>
                  </a:solidFill>
                </a:uFill>
              </a:rPr>
            </a:br>
            <a:endParaRPr lang="en-US" sz="1600" dirty="0"/>
          </a:p>
          <a:p>
            <a:r>
              <a:rPr lang="en-US" spc="-1" dirty="0">
                <a:solidFill>
                  <a:srgbClr val="000000"/>
                </a:solidFill>
                <a:uFill>
                  <a:solidFill>
                    <a:srgbClr val="FFFFFF"/>
                  </a:solidFill>
                </a:uFill>
              </a:rPr>
              <a:t>• </a:t>
            </a:r>
            <a:r>
              <a:rPr lang="en-US" b="1" spc="-1" dirty="0">
                <a:solidFill>
                  <a:srgbClr val="000000"/>
                </a:solidFill>
                <a:uFill>
                  <a:solidFill>
                    <a:srgbClr val="FFFFFF"/>
                  </a:solidFill>
                </a:uFill>
              </a:rPr>
              <a:t>Incremental growth: </a:t>
            </a:r>
            <a:r>
              <a:rPr lang="en-US" sz="1600" spc="-1" dirty="0">
                <a:solidFill>
                  <a:srgbClr val="000000"/>
                </a:solidFill>
                <a:uFill>
                  <a:solidFill>
                    <a:srgbClr val="FFFFFF"/>
                  </a:solidFill>
                </a:uFill>
              </a:rPr>
              <a:t>A user can enhance the performance of a system by adding an additional processor</a:t>
            </a:r>
            <a:r>
              <a:rPr lang="en-US" sz="1600" spc="-1" dirty="0" smtClean="0">
                <a:solidFill>
                  <a:srgbClr val="000000"/>
                </a:solidFill>
                <a:uFill>
                  <a:solidFill>
                    <a:srgbClr val="FFFFFF"/>
                  </a:solidFill>
                </a:uFill>
              </a:rPr>
              <a:t>.</a:t>
            </a:r>
            <a:br>
              <a:rPr lang="en-US" sz="1600" spc="-1" dirty="0" smtClean="0">
                <a:solidFill>
                  <a:srgbClr val="000000"/>
                </a:solidFill>
                <a:uFill>
                  <a:solidFill>
                    <a:srgbClr val="FFFFFF"/>
                  </a:solidFill>
                </a:uFill>
              </a:rPr>
            </a:br>
            <a:endParaRPr lang="en-US" sz="1600" dirty="0"/>
          </a:p>
          <a:p>
            <a:r>
              <a:rPr lang="en-US" spc="-1" dirty="0">
                <a:solidFill>
                  <a:srgbClr val="000000"/>
                </a:solidFill>
                <a:uFill>
                  <a:solidFill>
                    <a:srgbClr val="FFFFFF"/>
                  </a:solidFill>
                </a:uFill>
              </a:rPr>
              <a:t>• </a:t>
            </a:r>
            <a:r>
              <a:rPr lang="en-US" b="1" spc="-1" dirty="0">
                <a:solidFill>
                  <a:srgbClr val="000000"/>
                </a:solidFill>
                <a:uFill>
                  <a:solidFill>
                    <a:srgbClr val="FFFFFF"/>
                  </a:solidFill>
                </a:uFill>
              </a:rPr>
              <a:t>Scaling: </a:t>
            </a:r>
            <a:r>
              <a:rPr lang="en-US" sz="1600" spc="-1" dirty="0">
                <a:solidFill>
                  <a:srgbClr val="000000"/>
                </a:solidFill>
                <a:uFill>
                  <a:solidFill>
                    <a:srgbClr val="FFFFFF"/>
                  </a:solidFill>
                </a:uFill>
              </a:rPr>
              <a:t>Vendors can offer a range of products with different price and performance characteristics based on the number of processors configured in the system.</a:t>
            </a:r>
            <a:endParaRPr lang="en-US" sz="1600"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Picture 6"/>
          <p:cNvPicPr/>
          <p:nvPr/>
        </p:nvPicPr>
        <p:blipFill>
          <a:blip r:embed="rId3"/>
          <a:srcRect l="7273" t="12939" r="19092" b="7059"/>
          <a:stretch/>
        </p:blipFill>
        <p:spPr>
          <a:xfrm>
            <a:off x="1066680" y="685800"/>
            <a:ext cx="6972120" cy="5852880"/>
          </a:xfrm>
          <a:prstGeom prst="rect">
            <a:avLst/>
          </a:prstGeom>
          <a:ln>
            <a:noFill/>
          </a:ln>
        </p:spPr>
      </p:pic>
    </p:spTree>
  </p:cSld>
  <p:clrMapOvr>
    <a:masterClrMapping/>
  </p:clrMapOvr>
  <p:transition xmlns:p14="http://schemas.microsoft.com/office/powerpoint/2010/main" spd="slow">
    <p:fade/>
  </p:transition>
</p:sld>
</file>

<file path=ppt/slides/slide69.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84" name="TextShape 1"/>
          <p:cNvSpPr txBox="1"/>
          <p:nvPr/>
        </p:nvSpPr>
        <p:spPr>
          <a:xfrm>
            <a:off x="609480" y="399153"/>
            <a:ext cx="7824600" cy="865121"/>
          </a:xfrm>
          <a:prstGeom prst="rect">
            <a:avLst/>
          </a:prstGeom>
          <a:noFill/>
          <a:ln>
            <a:noFill/>
          </a:ln>
        </p:spPr>
        <p:txBody>
          <a:bodyPr tIns="0" bIns="0" anchor="b"/>
          <a:lstStyle/>
          <a:p>
            <a:pPr algn="r">
              <a:lnSpc>
                <a:spcPts val="1905"/>
              </a:lnSpc>
            </a:pPr>
            <a:r>
              <a:rPr lang="en-US" sz="5200" strike="noStrike" spc="-1" dirty="0">
                <a:solidFill>
                  <a:srgbClr val="730000"/>
                </a:solidFill>
                <a:uFill>
                  <a:solidFill>
                    <a:srgbClr val="FFFFFF"/>
                  </a:solidFill>
                </a:uFill>
                <a:latin typeface="Calisto MT"/>
              </a:rPr>
              <a:t>Multicore Computer</a:t>
            </a:r>
            <a:endParaRPr dirty="0"/>
          </a:p>
        </p:txBody>
      </p:sp>
      <p:sp>
        <p:nvSpPr>
          <p:cNvPr id="385" name="TextShape 2"/>
          <p:cNvSpPr txBox="1"/>
          <p:nvPr/>
        </p:nvSpPr>
        <p:spPr>
          <a:xfrm>
            <a:off x="304920" y="2286000"/>
            <a:ext cx="8534160" cy="4266720"/>
          </a:xfrm>
          <a:prstGeom prst="rect">
            <a:avLst/>
          </a:prstGeom>
          <a:noFill/>
          <a:ln>
            <a:noFill/>
          </a:ln>
        </p:spPr>
        <p:txBody>
          <a:bodyPr/>
          <a:lstStyle/>
          <a:p>
            <a:pPr marL="286110" indent="-285750">
              <a:lnSpc>
                <a:spcPct val="100000"/>
              </a:lnSpc>
              <a:buClr>
                <a:srgbClr val="990000"/>
              </a:buClr>
              <a:buSzPct val="75000"/>
              <a:buFont typeface="Wingdings" charset="2"/>
              <a:buChar char="§"/>
            </a:pPr>
            <a:r>
              <a:rPr lang="en-US" sz="1600" spc="-1" dirty="0">
                <a:solidFill>
                  <a:srgbClr val="000000"/>
                </a:solidFill>
                <a:uFill>
                  <a:solidFill>
                    <a:srgbClr val="FFFFFF"/>
                  </a:solidFill>
                </a:uFill>
              </a:rPr>
              <a:t>Also known as a chip </a:t>
            </a:r>
            <a:r>
              <a:rPr lang="en-US" sz="1600" spc="-1" dirty="0" smtClean="0">
                <a:solidFill>
                  <a:srgbClr val="000000"/>
                </a:solidFill>
                <a:uFill>
                  <a:solidFill>
                    <a:srgbClr val="FFFFFF"/>
                  </a:solidFill>
                </a:uFill>
              </a:rPr>
              <a:t>multiprocessor</a:t>
            </a:r>
            <a:endParaRPr lang="en-US" sz="1600" spc="-1" dirty="0">
              <a:solidFill>
                <a:srgbClr val="000000"/>
              </a:solidFill>
              <a:uFill>
                <a:solidFill>
                  <a:srgbClr val="FFFFFF"/>
                </a:solidFill>
              </a:uFill>
            </a:endParaRPr>
          </a:p>
          <a:p>
            <a:pPr marL="286110" indent="-285750">
              <a:lnSpc>
                <a:spcPct val="100000"/>
              </a:lnSpc>
              <a:buClr>
                <a:srgbClr val="990000"/>
              </a:buClr>
              <a:buSzPct val="75000"/>
              <a:buFont typeface="Wingdings" charset="2"/>
              <a:buChar char="§"/>
            </a:pPr>
            <a:endParaRPr sz="1600" spc="-1" dirty="0">
              <a:solidFill>
                <a:srgbClr val="000000"/>
              </a:solidFill>
              <a:uFill>
                <a:solidFill>
                  <a:srgbClr val="FFFFFF"/>
                </a:solidFill>
              </a:uFill>
            </a:endParaRPr>
          </a:p>
          <a:p>
            <a:pPr marL="286110" indent="-285750">
              <a:lnSpc>
                <a:spcPct val="100000"/>
              </a:lnSpc>
              <a:buClr>
                <a:srgbClr val="990000"/>
              </a:buClr>
              <a:buSzPct val="75000"/>
              <a:buFont typeface="Wingdings" charset="2"/>
              <a:buChar char="§"/>
            </a:pPr>
            <a:r>
              <a:rPr lang="en-US" sz="1600" spc="-1" dirty="0">
                <a:solidFill>
                  <a:srgbClr val="000000"/>
                </a:solidFill>
                <a:uFill>
                  <a:solidFill>
                    <a:srgbClr val="FFFFFF"/>
                  </a:solidFill>
                </a:uFill>
              </a:rPr>
              <a:t>Combines two or more processors (cores) on a single piece of silicon (die</a:t>
            </a:r>
            <a:r>
              <a:rPr lang="en-US" sz="1600" spc="-1" dirty="0" smtClean="0">
                <a:solidFill>
                  <a:srgbClr val="000000"/>
                </a:solidFill>
                <a:uFill>
                  <a:solidFill>
                    <a:srgbClr val="FFFFFF"/>
                  </a:solidFill>
                </a:uFill>
              </a:rPr>
              <a:t>)</a:t>
            </a:r>
            <a:endParaRPr lang="en-US" sz="1600" spc="-1" dirty="0">
              <a:solidFill>
                <a:srgbClr val="000000"/>
              </a:solidFill>
              <a:uFill>
                <a:solidFill>
                  <a:srgbClr val="FFFFFF"/>
                </a:solidFill>
              </a:uFill>
            </a:endParaRPr>
          </a:p>
          <a:p>
            <a:pPr marL="286110" indent="-285750">
              <a:lnSpc>
                <a:spcPct val="100000"/>
              </a:lnSpc>
              <a:buClr>
                <a:srgbClr val="990000"/>
              </a:buClr>
              <a:buSzPct val="75000"/>
              <a:buFont typeface="Wingdings" charset="2"/>
              <a:buChar char="§"/>
            </a:pPr>
            <a:endParaRPr sz="1600" spc="-1" dirty="0">
              <a:solidFill>
                <a:srgbClr val="000000"/>
              </a:solidFill>
              <a:uFill>
                <a:solidFill>
                  <a:srgbClr val="FFFFFF"/>
                </a:solidFill>
              </a:uFill>
            </a:endParaRPr>
          </a:p>
          <a:p>
            <a:pPr marL="863910" lvl="2" indent="-285750">
              <a:lnSpc>
                <a:spcPct val="100000"/>
              </a:lnSpc>
              <a:buClr>
                <a:srgbClr val="990000"/>
              </a:buClr>
              <a:buSzPct val="65000"/>
              <a:buFont typeface="Wingdings" charset="2"/>
              <a:buChar char="§"/>
            </a:pPr>
            <a:r>
              <a:rPr lang="en-US" sz="1600" spc="-1" dirty="0">
                <a:solidFill>
                  <a:srgbClr val="000000"/>
                </a:solidFill>
                <a:uFill>
                  <a:solidFill>
                    <a:srgbClr val="FFFFFF"/>
                  </a:solidFill>
                </a:uFill>
              </a:rPr>
              <a:t>E</a:t>
            </a:r>
            <a:r>
              <a:rPr lang="en-US" sz="1600" spc="-1" dirty="0" smtClean="0">
                <a:solidFill>
                  <a:srgbClr val="000000"/>
                </a:solidFill>
                <a:uFill>
                  <a:solidFill>
                    <a:srgbClr val="FFFFFF"/>
                  </a:solidFill>
                </a:uFill>
              </a:rPr>
              <a:t>ach </a:t>
            </a:r>
            <a:r>
              <a:rPr lang="en-US" sz="1600" spc="-1" dirty="0">
                <a:solidFill>
                  <a:srgbClr val="000000"/>
                </a:solidFill>
                <a:uFill>
                  <a:solidFill>
                    <a:srgbClr val="FFFFFF"/>
                  </a:solidFill>
                </a:uFill>
              </a:rPr>
              <a:t>core consists of all of the components of an independent </a:t>
            </a:r>
            <a:r>
              <a:rPr lang="en-US" sz="1600" spc="-1" dirty="0" smtClean="0">
                <a:solidFill>
                  <a:srgbClr val="000000"/>
                </a:solidFill>
                <a:uFill>
                  <a:solidFill>
                    <a:srgbClr val="FFFFFF"/>
                  </a:solidFill>
                </a:uFill>
              </a:rPr>
              <a:t>processor</a:t>
            </a:r>
            <a:endParaRPr lang="en-US" sz="1600" spc="-1" dirty="0">
              <a:solidFill>
                <a:srgbClr val="000000"/>
              </a:solidFill>
              <a:uFill>
                <a:solidFill>
                  <a:srgbClr val="FFFFFF"/>
                </a:solidFill>
              </a:uFill>
            </a:endParaRPr>
          </a:p>
          <a:p>
            <a:pPr marL="863910" lvl="2" indent="-285750">
              <a:lnSpc>
                <a:spcPct val="100000"/>
              </a:lnSpc>
              <a:buClr>
                <a:srgbClr val="990000"/>
              </a:buClr>
              <a:buSzPct val="65000"/>
              <a:buFont typeface="Wingdings" charset="2"/>
              <a:buChar char="§"/>
            </a:pPr>
            <a:endParaRPr sz="1600" spc="-1" dirty="0">
              <a:solidFill>
                <a:srgbClr val="000000"/>
              </a:solidFill>
              <a:uFill>
                <a:solidFill>
                  <a:srgbClr val="FFFFFF"/>
                </a:solidFill>
              </a:uFill>
            </a:endParaRPr>
          </a:p>
          <a:p>
            <a:pPr marL="286110" indent="-285750">
              <a:lnSpc>
                <a:spcPct val="100000"/>
              </a:lnSpc>
              <a:buClr>
                <a:srgbClr val="990000"/>
              </a:buClr>
              <a:buSzPct val="75000"/>
              <a:buFont typeface="Wingdings" charset="2"/>
              <a:buChar char="§"/>
            </a:pPr>
            <a:r>
              <a:rPr lang="en-US" sz="1600" spc="-1" dirty="0">
                <a:solidFill>
                  <a:srgbClr val="000000"/>
                </a:solidFill>
                <a:uFill>
                  <a:solidFill>
                    <a:srgbClr val="FFFFFF"/>
                  </a:solidFill>
                </a:uFill>
              </a:rPr>
              <a:t>In addition, multicore chips also include L2 cache and in some cases L3 cache</a:t>
            </a:r>
            <a:endParaRPr sz="1600" spc="-1" dirty="0">
              <a:solidFill>
                <a:srgbClr val="000000"/>
              </a:solidFill>
              <a:uFill>
                <a:solidFill>
                  <a:srgbClr val="FFFFFF"/>
                </a:solidFill>
              </a:uFill>
            </a:endParaRPr>
          </a:p>
        </p:txBody>
      </p:sp>
      <p:pic>
        <p:nvPicPr>
          <p:cNvPr id="386" name="Picture 4"/>
          <p:cNvPicPr/>
          <p:nvPr/>
        </p:nvPicPr>
        <p:blipFill>
          <a:blip r:embed="rId4"/>
          <a:stretch/>
        </p:blipFill>
        <p:spPr>
          <a:xfrm>
            <a:off x="609480" y="173591"/>
            <a:ext cx="1612440" cy="1425277"/>
          </a:xfrm>
          <a:prstGeom prst="rect">
            <a:avLst/>
          </a:prstGeom>
          <a:ln>
            <a:noFill/>
          </a:ln>
        </p:spPr>
      </p:pic>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extShape 1"/>
          <p:cNvSpPr txBox="1"/>
          <p:nvPr/>
        </p:nvSpPr>
        <p:spPr>
          <a:xfrm>
            <a:off x="658800" y="456120"/>
            <a:ext cx="7824600" cy="1067400"/>
          </a:xfrm>
          <a:prstGeom prst="rect">
            <a:avLst/>
          </a:prstGeom>
          <a:noFill/>
          <a:ln>
            <a:noFill/>
          </a:ln>
        </p:spPr>
        <p:txBody>
          <a:bodyPr tIns="0" bIns="0" anchor="b"/>
          <a:lstStyle/>
          <a:p>
            <a:pPr algn="ctr">
              <a:lnSpc>
                <a:spcPct val="100000"/>
              </a:lnSpc>
            </a:pPr>
            <a:r>
              <a:rPr lang="en-US" sz="5200" strike="noStrike" spc="-1" dirty="0">
                <a:solidFill>
                  <a:srgbClr val="730000"/>
                </a:solidFill>
                <a:uFill>
                  <a:solidFill>
                    <a:srgbClr val="FFFFFF"/>
                  </a:solidFill>
                </a:uFill>
              </a:rPr>
              <a:t>I/O Modules</a:t>
            </a:r>
            <a:endParaRPr dirty="0"/>
          </a:p>
        </p:txBody>
      </p:sp>
      <p:pic>
        <p:nvPicPr>
          <p:cNvPr id="285" name="Picture 284"/>
          <p:cNvPicPr/>
          <p:nvPr/>
        </p:nvPicPr>
        <p:blipFill>
          <a:blip r:embed="rId3"/>
          <a:stretch/>
        </p:blipFill>
        <p:spPr>
          <a:xfrm>
            <a:off x="5543781" y="4309064"/>
            <a:ext cx="2939619" cy="2239696"/>
          </a:xfrm>
          <a:prstGeom prst="rect">
            <a:avLst/>
          </a:prstGeom>
          <a:ln>
            <a:noFill/>
          </a:ln>
        </p:spPr>
      </p:pic>
      <p:sp>
        <p:nvSpPr>
          <p:cNvPr id="2" name="Rectangle 1"/>
          <p:cNvSpPr/>
          <p:nvPr/>
        </p:nvSpPr>
        <p:spPr>
          <a:xfrm>
            <a:off x="578941" y="2161197"/>
            <a:ext cx="7192883" cy="2554545"/>
          </a:xfrm>
          <a:prstGeom prst="rect">
            <a:avLst/>
          </a:prstGeom>
        </p:spPr>
        <p:txBody>
          <a:bodyPr wrap="square">
            <a:spAutoFit/>
          </a:bodyPr>
          <a:lstStyle/>
          <a:p>
            <a:pPr marL="285750" indent="-285750">
              <a:buFont typeface="Arial"/>
              <a:buChar char="•"/>
            </a:pPr>
            <a:r>
              <a:rPr lang="en-US" sz="2000" strike="noStrike" spc="-1" dirty="0" smtClean="0">
                <a:solidFill>
                  <a:srgbClr val="000000"/>
                </a:solidFill>
                <a:uFill>
                  <a:solidFill>
                    <a:srgbClr val="FFFFFF"/>
                  </a:solidFill>
                </a:uFill>
              </a:rPr>
              <a:t>Move data between the computer and its external environment. </a:t>
            </a:r>
            <a:br>
              <a:rPr lang="en-US" sz="2000" strike="noStrike" spc="-1" dirty="0" smtClean="0">
                <a:solidFill>
                  <a:srgbClr val="000000"/>
                </a:solidFill>
                <a:uFill>
                  <a:solidFill>
                    <a:srgbClr val="FFFFFF"/>
                  </a:solidFill>
                </a:uFill>
              </a:rPr>
            </a:br>
            <a:endParaRPr lang="en-US" sz="2000" strike="noStrike" spc="-1" dirty="0" smtClean="0">
              <a:solidFill>
                <a:srgbClr val="000000"/>
              </a:solidFill>
              <a:uFill>
                <a:solidFill>
                  <a:srgbClr val="FFFFFF"/>
                </a:solidFill>
              </a:uFill>
            </a:endParaRPr>
          </a:p>
          <a:p>
            <a:pPr marL="285750" indent="-285750">
              <a:buFont typeface="Arial"/>
              <a:buChar char="•"/>
            </a:pPr>
            <a:r>
              <a:rPr lang="en-US" sz="2000" strike="noStrike" spc="-1" dirty="0" smtClean="0">
                <a:solidFill>
                  <a:srgbClr val="000000"/>
                </a:solidFill>
                <a:uFill>
                  <a:solidFill>
                    <a:srgbClr val="FFFFFF"/>
                  </a:solidFill>
                </a:uFill>
              </a:rPr>
              <a:t>The external environment consists of a variety of devices, including:</a:t>
            </a:r>
          </a:p>
          <a:p>
            <a:pPr marL="742950" lvl="1" indent="-285750">
              <a:buFont typeface="Arial"/>
              <a:buChar char="•"/>
            </a:pPr>
            <a:r>
              <a:rPr lang="en-US" sz="2000" spc="-1" dirty="0">
                <a:solidFill>
                  <a:srgbClr val="000000"/>
                </a:solidFill>
                <a:uFill>
                  <a:solidFill>
                    <a:srgbClr val="FFFFFF"/>
                  </a:solidFill>
                </a:uFill>
              </a:rPr>
              <a:t>S</a:t>
            </a:r>
            <a:r>
              <a:rPr lang="en-US" sz="2000" strike="noStrike" spc="-1" dirty="0" smtClean="0">
                <a:solidFill>
                  <a:srgbClr val="000000"/>
                </a:solidFill>
                <a:uFill>
                  <a:solidFill>
                    <a:srgbClr val="FFFFFF"/>
                  </a:solidFill>
                </a:uFill>
              </a:rPr>
              <a:t>econdary</a:t>
            </a:r>
            <a:r>
              <a:rPr lang="en-US" sz="2000" dirty="0" smtClean="0"/>
              <a:t> </a:t>
            </a:r>
            <a:r>
              <a:rPr lang="en-US" sz="2000" strike="noStrike" spc="-1" dirty="0" smtClean="0">
                <a:solidFill>
                  <a:srgbClr val="000000"/>
                </a:solidFill>
                <a:uFill>
                  <a:solidFill>
                    <a:srgbClr val="FFFFFF"/>
                  </a:solidFill>
                </a:uFill>
              </a:rPr>
              <a:t>memory devices (e.g., disks)</a:t>
            </a:r>
          </a:p>
          <a:p>
            <a:pPr marL="742950" lvl="1" indent="-285750">
              <a:buFont typeface="Arial"/>
              <a:buChar char="•"/>
            </a:pPr>
            <a:r>
              <a:rPr lang="en-US" sz="2000" strike="noStrike" spc="-1" dirty="0" smtClean="0">
                <a:solidFill>
                  <a:srgbClr val="000000"/>
                </a:solidFill>
                <a:uFill>
                  <a:solidFill>
                    <a:srgbClr val="FFFFFF"/>
                  </a:solidFill>
                </a:uFill>
              </a:rPr>
              <a:t>communications equipment</a:t>
            </a:r>
          </a:p>
          <a:p>
            <a:pPr marL="742950" lvl="1" indent="-285750">
              <a:buFont typeface="Arial"/>
              <a:buChar char="•"/>
            </a:pPr>
            <a:r>
              <a:rPr lang="en-US" sz="2000" spc="-1" dirty="0">
                <a:solidFill>
                  <a:srgbClr val="000000"/>
                </a:solidFill>
                <a:uFill>
                  <a:solidFill>
                    <a:srgbClr val="FFFFFF"/>
                  </a:solidFill>
                </a:uFill>
              </a:rPr>
              <a:t>T</a:t>
            </a:r>
            <a:r>
              <a:rPr lang="en-US" sz="2000" strike="noStrike" spc="-1" dirty="0" smtClean="0">
                <a:solidFill>
                  <a:srgbClr val="000000"/>
                </a:solidFill>
                <a:uFill>
                  <a:solidFill>
                    <a:srgbClr val="FFFFFF"/>
                  </a:solidFill>
                </a:uFill>
              </a:rPr>
              <a:t>erminals.</a:t>
            </a:r>
            <a:endParaRPr lang="en-US" sz="2000" dirty="0"/>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Picture 5"/>
          <p:cNvPicPr/>
          <p:nvPr/>
        </p:nvPicPr>
        <p:blipFill>
          <a:blip r:embed="rId3"/>
          <a:srcRect t="19092" b="22729"/>
          <a:stretch/>
        </p:blipFill>
        <p:spPr>
          <a:xfrm>
            <a:off x="609480" y="685800"/>
            <a:ext cx="7819920" cy="5887800"/>
          </a:xfrm>
          <a:prstGeom prst="rect">
            <a:avLst/>
          </a:prstGeom>
          <a:ln>
            <a:noFill/>
          </a:ln>
        </p:spPr>
      </p:pic>
    </p:spTree>
  </p:cSld>
  <p:clrMapOvr>
    <a:masterClrMapping/>
  </p:clrMapOvr>
  <p:transition xmlns:p14="http://schemas.microsoft.com/office/powerpoint/2010/main" spd="slow">
    <p:wheel spokes="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extShape 1"/>
          <p:cNvSpPr txBox="1"/>
          <p:nvPr/>
        </p:nvSpPr>
        <p:spPr>
          <a:xfrm>
            <a:off x="658800" y="456120"/>
            <a:ext cx="7824600" cy="1322640"/>
          </a:xfrm>
          <a:prstGeom prst="rect">
            <a:avLst/>
          </a:prstGeom>
          <a:noFill/>
          <a:ln>
            <a:noFill/>
          </a:ln>
        </p:spPr>
        <p:txBody>
          <a:bodyPr tIns="0" bIns="0" anchor="b"/>
          <a:lstStyle/>
          <a:p>
            <a:pPr algn="ctr">
              <a:lnSpc>
                <a:spcPct val="100000"/>
              </a:lnSpc>
            </a:pPr>
            <a:r>
              <a:rPr lang="en-US" sz="6600" strike="noStrike" spc="-1">
                <a:solidFill>
                  <a:srgbClr val="730000"/>
                </a:solidFill>
                <a:uFill>
                  <a:solidFill>
                    <a:srgbClr val="FFFFFF"/>
                  </a:solidFill>
                </a:uFill>
                <a:latin typeface="Calisto MT"/>
              </a:rPr>
              <a:t>Summary</a:t>
            </a:r>
            <a:endParaRPr/>
          </a:p>
        </p:txBody>
      </p:sp>
      <p:sp>
        <p:nvSpPr>
          <p:cNvPr id="389" name="TextShape 2"/>
          <p:cNvSpPr txBox="1"/>
          <p:nvPr/>
        </p:nvSpPr>
        <p:spPr>
          <a:xfrm>
            <a:off x="4827960" y="2286000"/>
            <a:ext cx="3858480" cy="4114440"/>
          </a:xfrm>
          <a:prstGeom prst="rect">
            <a:avLst/>
          </a:prstGeom>
          <a:noFill/>
          <a:ln>
            <a:noFill/>
          </a:ln>
        </p:spPr>
        <p:txBody>
          <a:bodyPr/>
          <a:lstStyle/>
          <a:p>
            <a:pPr marL="286110" indent="-285750">
              <a:lnSpc>
                <a:spcPct val="100000"/>
              </a:lnSpc>
              <a:buClr>
                <a:srgbClr val="990000"/>
              </a:buClr>
              <a:buSzPct val="100000"/>
              <a:buFont typeface="Arial"/>
              <a:buChar char="•"/>
            </a:pPr>
            <a:r>
              <a:rPr lang="en-US" dirty="0"/>
              <a:t>Cache</a:t>
            </a:r>
            <a:r>
              <a:rPr lang="en-US" sz="3890" strike="noStrike" spc="-1" dirty="0">
                <a:solidFill>
                  <a:srgbClr val="262626"/>
                </a:solidFill>
                <a:uFill>
                  <a:solidFill>
                    <a:srgbClr val="FFFFFF"/>
                  </a:solidFill>
                </a:uFill>
                <a:latin typeface="Calisto MT"/>
              </a:rPr>
              <a:t> </a:t>
            </a:r>
            <a:r>
              <a:rPr lang="en-US" dirty="0"/>
              <a:t>memory</a:t>
            </a:r>
            <a:endParaRPr dirty="0"/>
          </a:p>
          <a:p>
            <a:pPr marL="577800" lvl="1" indent="-294840">
              <a:lnSpc>
                <a:spcPct val="100000"/>
              </a:lnSpc>
              <a:buClr>
                <a:srgbClr val="990000"/>
              </a:buClr>
              <a:buSzPct val="100000"/>
              <a:buFont typeface="Arial"/>
              <a:buChar char="•"/>
            </a:pPr>
            <a:r>
              <a:rPr lang="en-US" dirty="0"/>
              <a:t>Motivation</a:t>
            </a:r>
            <a:endParaRPr dirty="0"/>
          </a:p>
          <a:p>
            <a:pPr marL="577800" lvl="1" indent="-294840">
              <a:lnSpc>
                <a:spcPct val="100000"/>
              </a:lnSpc>
              <a:buClr>
                <a:srgbClr val="990000"/>
              </a:buClr>
              <a:buSzPct val="100000"/>
              <a:buFont typeface="Arial"/>
              <a:buChar char="•"/>
            </a:pPr>
            <a:r>
              <a:rPr lang="en-US" dirty="0"/>
              <a:t>Cache principles</a:t>
            </a:r>
            <a:endParaRPr dirty="0"/>
          </a:p>
          <a:p>
            <a:pPr marL="577800" lvl="1" indent="-294840">
              <a:lnSpc>
                <a:spcPct val="100000"/>
              </a:lnSpc>
              <a:buClr>
                <a:srgbClr val="990000"/>
              </a:buClr>
              <a:buSzPct val="100000"/>
              <a:buFont typeface="Arial"/>
              <a:buChar char="•"/>
            </a:pPr>
            <a:r>
              <a:rPr lang="en-US" dirty="0"/>
              <a:t>Cache design</a:t>
            </a:r>
            <a:endParaRPr dirty="0"/>
          </a:p>
          <a:p>
            <a:pPr marL="286110" indent="-285750">
              <a:lnSpc>
                <a:spcPct val="100000"/>
              </a:lnSpc>
              <a:buClr>
                <a:srgbClr val="990000"/>
              </a:buClr>
              <a:buSzPct val="100000"/>
              <a:buFont typeface="Arial"/>
              <a:buChar char="•"/>
            </a:pPr>
            <a:r>
              <a:rPr lang="en-US" dirty="0"/>
              <a:t>Direct memory access</a:t>
            </a:r>
            <a:endParaRPr dirty="0"/>
          </a:p>
          <a:p>
            <a:pPr marL="286110" indent="-285750">
              <a:lnSpc>
                <a:spcPct val="100000"/>
              </a:lnSpc>
              <a:buClr>
                <a:srgbClr val="990000"/>
              </a:buClr>
              <a:buSzPct val="100000"/>
              <a:buFont typeface="Arial"/>
              <a:buChar char="•"/>
            </a:pPr>
            <a:r>
              <a:rPr lang="en-US" dirty="0"/>
              <a:t>Multiprocessor and multicore organization</a:t>
            </a:r>
            <a:endParaRPr dirty="0"/>
          </a:p>
          <a:p>
            <a:pPr marL="577800" lvl="1" indent="-294840">
              <a:lnSpc>
                <a:spcPct val="100000"/>
              </a:lnSpc>
              <a:buClr>
                <a:srgbClr val="990000"/>
              </a:buClr>
              <a:buSzPct val="100000"/>
              <a:buFont typeface="Arial"/>
              <a:buChar char="•"/>
            </a:pPr>
            <a:r>
              <a:rPr lang="en-US" dirty="0"/>
              <a:t>Symmetric multiprocessors</a:t>
            </a:r>
            <a:endParaRPr dirty="0"/>
          </a:p>
          <a:p>
            <a:pPr marL="577800" lvl="1" indent="-294840">
              <a:lnSpc>
                <a:spcPct val="100000"/>
              </a:lnSpc>
              <a:buClr>
                <a:srgbClr val="990000"/>
              </a:buClr>
              <a:buSzPct val="100000"/>
              <a:buFont typeface="Arial"/>
              <a:buChar char="•"/>
            </a:pPr>
            <a:r>
              <a:rPr lang="en-US" dirty="0"/>
              <a:t>Multicore computers</a:t>
            </a:r>
            <a:endParaRPr dirty="0"/>
          </a:p>
        </p:txBody>
      </p:sp>
      <p:sp>
        <p:nvSpPr>
          <p:cNvPr id="390" name="TextShape 3"/>
          <p:cNvSpPr txBox="1"/>
          <p:nvPr/>
        </p:nvSpPr>
        <p:spPr>
          <a:xfrm>
            <a:off x="750171" y="2432183"/>
            <a:ext cx="3760200" cy="4114440"/>
          </a:xfrm>
          <a:prstGeom prst="rect">
            <a:avLst/>
          </a:prstGeom>
          <a:noFill/>
          <a:ln>
            <a:noFill/>
          </a:ln>
        </p:spPr>
        <p:txBody>
          <a:bodyPr/>
          <a:lstStyle/>
          <a:p>
            <a:pPr marL="286110" indent="-285750">
              <a:lnSpc>
                <a:spcPct val="100000"/>
              </a:lnSpc>
              <a:buClr>
                <a:srgbClr val="990000"/>
              </a:buClr>
              <a:buSzPct val="100000"/>
              <a:buFont typeface="Arial"/>
              <a:buChar char="•"/>
            </a:pPr>
            <a:r>
              <a:rPr lang="en-US" dirty="0"/>
              <a:t>Basic Elements</a:t>
            </a:r>
            <a:endParaRPr dirty="0"/>
          </a:p>
          <a:p>
            <a:pPr marL="286110" indent="-285750">
              <a:lnSpc>
                <a:spcPct val="100000"/>
              </a:lnSpc>
              <a:buClr>
                <a:srgbClr val="990000"/>
              </a:buClr>
              <a:buSzPct val="100000"/>
              <a:buFont typeface="Arial"/>
              <a:buChar char="•"/>
            </a:pPr>
            <a:r>
              <a:rPr lang="en-US" dirty="0"/>
              <a:t>Evolution of the microprocessor</a:t>
            </a:r>
            <a:endParaRPr dirty="0"/>
          </a:p>
          <a:p>
            <a:pPr marL="286110" indent="-285750">
              <a:lnSpc>
                <a:spcPct val="100000"/>
              </a:lnSpc>
              <a:buClr>
                <a:srgbClr val="990000"/>
              </a:buClr>
              <a:buSzPct val="100000"/>
              <a:buFont typeface="Arial"/>
              <a:buChar char="•"/>
            </a:pPr>
            <a:r>
              <a:rPr lang="en-US" dirty="0"/>
              <a:t>Instruction execution</a:t>
            </a:r>
            <a:endParaRPr dirty="0"/>
          </a:p>
          <a:p>
            <a:pPr marL="286110" indent="-285750">
              <a:lnSpc>
                <a:spcPct val="100000"/>
              </a:lnSpc>
              <a:buClr>
                <a:srgbClr val="990000"/>
              </a:buClr>
              <a:buSzPct val="100000"/>
              <a:buFont typeface="Arial"/>
              <a:buChar char="•"/>
            </a:pPr>
            <a:r>
              <a:rPr lang="en-US" dirty="0"/>
              <a:t>Interrupts</a:t>
            </a:r>
            <a:endParaRPr dirty="0"/>
          </a:p>
          <a:p>
            <a:pPr marL="577800" lvl="1" indent="-294840">
              <a:lnSpc>
                <a:spcPct val="100000"/>
              </a:lnSpc>
              <a:buClr>
                <a:srgbClr val="990000"/>
              </a:buClr>
              <a:buSzPct val="100000"/>
              <a:buFont typeface="Arial"/>
              <a:buChar char="•"/>
            </a:pPr>
            <a:r>
              <a:rPr lang="en-US" dirty="0"/>
              <a:t>Interrupts and the instruction cycle</a:t>
            </a:r>
            <a:endParaRPr dirty="0"/>
          </a:p>
          <a:p>
            <a:pPr marL="577800" lvl="1" indent="-294840">
              <a:lnSpc>
                <a:spcPct val="100000"/>
              </a:lnSpc>
              <a:buClr>
                <a:srgbClr val="990000"/>
              </a:buClr>
              <a:buSzPct val="100000"/>
              <a:buFont typeface="Arial"/>
              <a:buChar char="•"/>
            </a:pPr>
            <a:r>
              <a:rPr lang="en-US" dirty="0"/>
              <a:t>Interrupt processing</a:t>
            </a:r>
            <a:endParaRPr dirty="0"/>
          </a:p>
          <a:p>
            <a:pPr marL="577800" lvl="1" indent="-294840">
              <a:lnSpc>
                <a:spcPct val="100000"/>
              </a:lnSpc>
              <a:buClr>
                <a:srgbClr val="990000"/>
              </a:buClr>
              <a:buSzPct val="100000"/>
              <a:buFont typeface="Arial"/>
              <a:buChar char="•"/>
            </a:pPr>
            <a:r>
              <a:rPr lang="en-US" dirty="0"/>
              <a:t>Multiple interrupts</a:t>
            </a:r>
            <a:endParaRPr dirty="0"/>
          </a:p>
          <a:p>
            <a:pPr marL="286110" indent="-285750">
              <a:lnSpc>
                <a:spcPct val="100000"/>
              </a:lnSpc>
              <a:buClr>
                <a:srgbClr val="990000"/>
              </a:buClr>
              <a:buSzPct val="100000"/>
              <a:buFont typeface="Arial"/>
              <a:buChar char="•"/>
            </a:pPr>
            <a:r>
              <a:rPr lang="en-US" dirty="0"/>
              <a:t>The memory hierarchy</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extShape 1"/>
          <p:cNvSpPr txBox="1"/>
          <p:nvPr/>
        </p:nvSpPr>
        <p:spPr>
          <a:xfrm>
            <a:off x="658800" y="456120"/>
            <a:ext cx="7824600" cy="991080"/>
          </a:xfrm>
          <a:prstGeom prst="rect">
            <a:avLst/>
          </a:prstGeom>
          <a:noFill/>
          <a:ln>
            <a:noFill/>
          </a:ln>
        </p:spPr>
        <p:txBody>
          <a:bodyPr tIns="0" bIns="0" anchor="b"/>
          <a:lstStyle/>
          <a:p>
            <a:pPr>
              <a:lnSpc>
                <a:spcPct val="100000"/>
              </a:lnSpc>
            </a:pPr>
            <a:r>
              <a:rPr lang="en-US" sz="5200" strike="noStrike" spc="-1" dirty="0">
                <a:solidFill>
                  <a:srgbClr val="730000"/>
                </a:solidFill>
                <a:uFill>
                  <a:solidFill>
                    <a:srgbClr val="FFFFFF"/>
                  </a:solidFill>
                </a:uFill>
              </a:rPr>
              <a:t>           System Bus</a:t>
            </a:r>
            <a:endParaRPr dirty="0"/>
          </a:p>
        </p:txBody>
      </p:sp>
      <p:pic>
        <p:nvPicPr>
          <p:cNvPr id="2" name="Picture 1" descr="system_bu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1264" y="2407169"/>
            <a:ext cx="3361722" cy="2462461"/>
          </a:xfrm>
          <a:prstGeom prst="rect">
            <a:avLst/>
          </a:prstGeom>
        </p:spPr>
      </p:pic>
      <p:sp>
        <p:nvSpPr>
          <p:cNvPr id="3" name="Rectangle 2"/>
          <p:cNvSpPr/>
          <p:nvPr/>
        </p:nvSpPr>
        <p:spPr>
          <a:xfrm>
            <a:off x="1361563" y="5479406"/>
            <a:ext cx="7042420" cy="830997"/>
          </a:xfrm>
          <a:prstGeom prst="rect">
            <a:avLst/>
          </a:prstGeom>
        </p:spPr>
        <p:txBody>
          <a:bodyPr wrap="square">
            <a:spAutoFit/>
          </a:bodyPr>
          <a:lstStyle/>
          <a:p>
            <a:pPr marL="342900" indent="-342900">
              <a:buFont typeface="Arial"/>
              <a:buChar char="•"/>
            </a:pPr>
            <a:r>
              <a:rPr lang="en-US" sz="2400" dirty="0"/>
              <a:t>Provides for communication among processors, main memory, and I/O modules</a:t>
            </a:r>
          </a:p>
        </p:txBody>
      </p:sp>
    </p:spTree>
  </p:cSld>
  <p:clrMapOvr>
    <a:masterClrMapping/>
  </p:clrMapOvr>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35141" y="1791755"/>
            <a:ext cx="6180719" cy="4771399"/>
          </a:xfrm>
          <a:prstGeom prst="rect">
            <a:avLst/>
          </a:prstGeom>
        </p:spPr>
      </p:pic>
      <p:sp>
        <p:nvSpPr>
          <p:cNvPr id="5" name="TextShape 1"/>
          <p:cNvSpPr txBox="1"/>
          <p:nvPr/>
        </p:nvSpPr>
        <p:spPr>
          <a:xfrm>
            <a:off x="658800" y="456120"/>
            <a:ext cx="7824600" cy="991080"/>
          </a:xfrm>
          <a:prstGeom prst="rect">
            <a:avLst/>
          </a:prstGeom>
          <a:noFill/>
          <a:ln>
            <a:noFill/>
          </a:ln>
        </p:spPr>
        <p:txBody>
          <a:bodyPr tIns="0" bIns="0" anchor="b"/>
          <a:lstStyle/>
          <a:p>
            <a:pPr algn="ctr">
              <a:lnSpc>
                <a:spcPct val="100000"/>
              </a:lnSpc>
            </a:pPr>
            <a:r>
              <a:rPr lang="en-US" sz="5200" spc="-1" dirty="0" smtClean="0">
                <a:solidFill>
                  <a:srgbClr val="730000"/>
                </a:solidFill>
                <a:uFill>
                  <a:solidFill>
                    <a:srgbClr val="FFFFFF"/>
                  </a:solidFill>
                </a:uFill>
                <a:latin typeface="Century Gothic"/>
                <a:cs typeface="Century Gothic"/>
              </a:rPr>
              <a:t>Motherboard</a:t>
            </a:r>
            <a:endParaRPr dirty="0">
              <a:latin typeface="Century Gothic"/>
              <a:cs typeface="Century Gothic"/>
            </a:endParaRPr>
          </a:p>
        </p:txBody>
      </p:sp>
      <p:pic>
        <p:nvPicPr>
          <p:cNvPr id="6" name="Picture 5"/>
          <p:cNvPicPr>
            <a:picLocks noChangeAspect="1"/>
          </p:cNvPicPr>
          <p:nvPr/>
        </p:nvPicPr>
        <p:blipFill>
          <a:blip r:embed="rId2"/>
          <a:stretch>
            <a:fillRect/>
          </a:stretch>
        </p:blipFill>
        <p:spPr>
          <a:xfrm>
            <a:off x="0" y="0"/>
            <a:ext cx="9144000" cy="6854372"/>
          </a:xfrm>
          <a:prstGeom prst="rect">
            <a:avLst/>
          </a:prstGeom>
        </p:spPr>
      </p:pic>
    </p:spTree>
    <p:extLst>
      <p:ext uri="{BB962C8B-B14F-4D97-AF65-F5344CB8AC3E}">
        <p14:creationId xmlns:p14="http://schemas.microsoft.com/office/powerpoint/2010/main" val="693716931"/>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themeOverride>
</file>

<file path=ppt/theme/themeOverride2.xml><?xml version="1.0" encoding="utf-8"?>
<a:themeOverride xmlns:a="http://schemas.openxmlformats.org/drawingml/2006/main">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1061</TotalTime>
  <Words>11366</Words>
  <Application>Microsoft Macintosh PowerPoint</Application>
  <PresentationFormat>On-screen Show (4:3)</PresentationFormat>
  <Paragraphs>897</Paragraphs>
  <Slides>71</Slides>
  <Notes>70</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Apothecary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Terry Griffin</cp:lastModifiedBy>
  <cp:revision>58</cp:revision>
  <cp:lastPrinted>2016-02-03T20:16:02Z</cp:lastPrinted>
  <dcterms:created xsi:type="dcterms:W3CDTF">2014-01-31T05:10:07Z</dcterms:created>
  <dcterms:modified xsi:type="dcterms:W3CDTF">2016-02-03T21:39:17Z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59</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59</vt:i4>
  </property>
</Properties>
</file>